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71" r:id="rId5"/>
    <p:sldId id="257" r:id="rId6"/>
    <p:sldId id="265" r:id="rId7"/>
    <p:sldId id="269" r:id="rId8"/>
    <p:sldId id="261" r:id="rId9"/>
    <p:sldId id="270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9"/>
    <p:restoredTop sz="94683"/>
  </p:normalViewPr>
  <p:slideViewPr>
    <p:cSldViewPr snapToGrid="0" snapToObjects="1">
      <p:cViewPr>
        <p:scale>
          <a:sx n="99" d="100"/>
          <a:sy n="99" d="100"/>
        </p:scale>
        <p:origin x="128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D1C1-3858-C14F-B60E-84FA3BE1FDDB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43A9-6B81-CB48-8B51-3CBD6E1E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3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43F0-AC12-384F-BB39-67927DE8F436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B813-0238-0641-BC6B-A592295F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s://tools.ietf.org/html/draft-ietf-idr-large-community-08" TargetMode="Externa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draft-ietf-idr-large-community-08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draft-ietf-idr-large-community-08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635919"/>
            <a:ext cx="29083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About NOC communication</a:t>
            </a:r>
          </a:p>
          <a:p>
            <a:r>
              <a:rPr lang="en-US" dirty="0" smtClean="0"/>
              <a:t>Problem definition and solution(s)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00" y="6019800"/>
            <a:ext cx="502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Mangin </a:t>
            </a:r>
            <a:r>
              <a:rPr lang="mr-IN" dirty="0" smtClean="0"/>
              <a:t>–</a:t>
            </a:r>
            <a:r>
              <a:rPr lang="en-US" dirty="0" smtClean="0"/>
              <a:t> LINX 97 </a:t>
            </a:r>
            <a:r>
              <a:rPr lang="mr-IN" dirty="0" smtClean="0"/>
              <a:t>–</a:t>
            </a:r>
            <a:r>
              <a:rPr lang="en-US" dirty="0" smtClean="0"/>
              <a:t> 20th </a:t>
            </a:r>
            <a:r>
              <a:rPr lang="en-US" dirty="0"/>
              <a:t>and </a:t>
            </a:r>
            <a:r>
              <a:rPr lang="en-US" smtClean="0"/>
              <a:t>21st </a:t>
            </a:r>
            <a:r>
              <a:rPr lang="en-US" smtClean="0"/>
              <a:t>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10" y="1532784"/>
            <a:ext cx="2376660" cy="31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871" y="469842"/>
            <a:ext cx="361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WHAT NEXT ?</a:t>
            </a:r>
            <a:endParaRPr lang="en-US" sz="4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235" y="469842"/>
            <a:ext cx="4769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Implementations ..</a:t>
            </a:r>
            <a:endParaRPr lang="en-US" sz="4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76" y="4041057"/>
            <a:ext cx="593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chemeClr val="bg1"/>
                </a:solidFill>
              </a:rPr>
              <a:t>(in </a:t>
            </a:r>
            <a:r>
              <a:rPr lang="en-US" sz="2400" b="1" dirty="0">
                <a:solidFill>
                  <a:schemeClr val="bg1"/>
                </a:solidFill>
              </a:rPr>
              <a:t>IETF Last </a:t>
            </a:r>
            <a:r>
              <a:rPr lang="en-US" sz="2400" b="1" dirty="0" smtClean="0">
                <a:solidFill>
                  <a:schemeClr val="bg1"/>
                </a:solidFill>
              </a:rPr>
              <a:t>Call)</a:t>
            </a:r>
          </a:p>
          <a:p>
            <a:pPr marL="0" lvl="1" algn="ctr"/>
            <a:endParaRPr lang="en-US" sz="2400" b="1" dirty="0" smtClean="0"/>
          </a:p>
          <a:p>
            <a:pPr marL="0" lvl="1" algn="ctr"/>
            <a:endParaRPr lang="en-US" dirty="0" smtClean="0"/>
          </a:p>
          <a:p>
            <a:pPr marL="0" lvl="1" algn="ctr"/>
            <a:endParaRPr lang="en-US" dirty="0" smtClean="0"/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Tell your vendor if you want it</a:t>
            </a:r>
            <a:endParaRPr lang="en-US" dirty="0"/>
          </a:p>
          <a:p>
            <a:pPr lvl="1" algn="ctr"/>
            <a:r>
              <a:rPr lang="en-US" sz="2400" b="1" dirty="0" smtClean="0"/>
              <a:t>Implementation is T.R.I.V.I.A.L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8235" y="1239137"/>
            <a:ext cx="482937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EXABGP</a:t>
            </a:r>
          </a:p>
          <a:p>
            <a:r>
              <a:rPr lang="en-US" sz="2000" dirty="0" smtClean="0"/>
              <a:t>Merci, </a:t>
            </a:r>
            <a:r>
              <a:rPr lang="en-US" sz="2000" i="1" dirty="0" smtClean="0"/>
              <a:t>Job </a:t>
            </a:r>
            <a:r>
              <a:rPr lang="en-US" sz="2000" i="1" dirty="0" err="1" smtClean="0"/>
              <a:t>Snijders</a:t>
            </a:r>
            <a:r>
              <a:rPr lang="en-US" sz="2000" dirty="0" smtClean="0"/>
              <a:t>!</a:t>
            </a:r>
            <a:endParaRPr lang="en-US" sz="2000" dirty="0"/>
          </a:p>
          <a:p>
            <a:endParaRPr lang="en-US" sz="1000" dirty="0" smtClean="0"/>
          </a:p>
          <a:p>
            <a:r>
              <a:rPr lang="en-US" sz="3600" dirty="0" smtClean="0"/>
              <a:t>GOBGP</a:t>
            </a:r>
          </a:p>
          <a:p>
            <a:r>
              <a:rPr lang="en-US" sz="2000" dirty="0"/>
              <a:t>Thank you </a:t>
            </a:r>
            <a:r>
              <a:rPr lang="en-US" sz="2000" i="1" dirty="0" smtClean="0"/>
              <a:t>Iwase YUSUKE</a:t>
            </a:r>
            <a:r>
              <a:rPr lang="en-US" sz="2000" dirty="0" smtClean="0"/>
              <a:t>, </a:t>
            </a:r>
            <a:r>
              <a:rPr lang="en-US" sz="2000" dirty="0"/>
              <a:t>and NTT Labs</a:t>
            </a:r>
            <a:r>
              <a:rPr lang="en-US" sz="2000" dirty="0" smtClean="0"/>
              <a:t>!</a:t>
            </a:r>
          </a:p>
          <a:p>
            <a:endParaRPr lang="en-US" sz="1000" dirty="0"/>
          </a:p>
          <a:p>
            <a:r>
              <a:rPr lang="en-US" sz="3600" dirty="0" smtClean="0"/>
              <a:t>OPENBGPD</a:t>
            </a:r>
            <a:endParaRPr lang="en-US" sz="3600" dirty="0"/>
          </a:p>
          <a:p>
            <a:r>
              <a:rPr lang="en-US" sz="2000" dirty="0"/>
              <a:t>Thank </a:t>
            </a:r>
            <a:r>
              <a:rPr lang="en-US" sz="2000" dirty="0" smtClean="0"/>
              <a:t>you, </a:t>
            </a:r>
            <a:r>
              <a:rPr lang="en-US" sz="2000" i="1" dirty="0" smtClean="0"/>
              <a:t>Peter</a:t>
            </a:r>
            <a:r>
              <a:rPr lang="en-US" sz="2000" dirty="0" smtClean="0"/>
              <a:t> van </a:t>
            </a:r>
            <a:r>
              <a:rPr lang="en-US" sz="2000" dirty="0" err="1" smtClean="0"/>
              <a:t>Dijk</a:t>
            </a:r>
            <a:endParaRPr lang="en-US" sz="2000" dirty="0" smtClean="0"/>
          </a:p>
          <a:p>
            <a:r>
              <a:rPr lang="en-US" sz="2000" dirty="0" smtClean="0"/>
              <a:t>&amp; </a:t>
            </a:r>
            <a:r>
              <a:rPr lang="en-US" sz="2000" dirty="0"/>
              <a:t>the </a:t>
            </a:r>
            <a:r>
              <a:rPr lang="en-US" sz="2000" dirty="0" err="1"/>
              <a:t>PowerDNS</a:t>
            </a:r>
            <a:r>
              <a:rPr lang="en-US" sz="2000" dirty="0"/>
              <a:t> team!</a:t>
            </a:r>
          </a:p>
          <a:p>
            <a:endParaRPr lang="en-US" sz="1000" dirty="0" smtClean="0"/>
          </a:p>
          <a:p>
            <a:r>
              <a:rPr lang="en-US" sz="3600" dirty="0" smtClean="0"/>
              <a:t>PMACCT</a:t>
            </a:r>
          </a:p>
          <a:p>
            <a:r>
              <a:rPr lang="en-US" dirty="0" smtClean="0"/>
              <a:t>Thank you, </a:t>
            </a:r>
            <a:r>
              <a:rPr lang="en-US" i="1" dirty="0"/>
              <a:t>Paolo </a:t>
            </a:r>
            <a:r>
              <a:rPr lang="en-US" i="1" dirty="0" err="1" smtClean="0"/>
              <a:t>Lucente</a:t>
            </a:r>
            <a:endParaRPr lang="en-US" i="1" dirty="0" smtClean="0"/>
          </a:p>
          <a:p>
            <a:endParaRPr lang="en-US" dirty="0"/>
          </a:p>
          <a:p>
            <a:r>
              <a:rPr lang="en-US" sz="3600" dirty="0" smtClean="0"/>
              <a:t>WIRESHARK</a:t>
            </a:r>
            <a:endParaRPr lang="en-US" sz="3600" dirty="0"/>
          </a:p>
          <a:p>
            <a:r>
              <a:rPr lang="en-US" dirty="0"/>
              <a:t>Thank </a:t>
            </a:r>
            <a:r>
              <a:rPr lang="en-US" dirty="0" smtClean="0"/>
              <a:t>you, </a:t>
            </a:r>
            <a:r>
              <a:rPr lang="en-US" i="1" dirty="0"/>
              <a:t>Arjen Zonneveld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7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62" y="2234332"/>
            <a:ext cx="4365424" cy="34914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6988" y="287382"/>
            <a:ext cx="60621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/>
              <a:t>Questions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21" y="6103088"/>
            <a:ext cx="65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said he was thinking about </a:t>
            </a:r>
            <a:r>
              <a:rPr lang="en-US" b="1" dirty="0" err="1" smtClean="0"/>
              <a:t>photoshopping</a:t>
            </a:r>
            <a:r>
              <a:rPr lang="en-US" b="1" dirty="0" smtClean="0"/>
              <a:t> a superman cape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1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3" y="0"/>
            <a:ext cx="6490767" cy="263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521" y="310876"/>
            <a:ext cx="947727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Peering session down !</a:t>
            </a:r>
          </a:p>
          <a:p>
            <a:endParaRPr lang="en-US" sz="3200" dirty="0"/>
          </a:p>
          <a:p>
            <a:r>
              <a:rPr lang="en-US" sz="2400" dirty="0" smtClean="0"/>
              <a:t>Is it normal ? Did you expect it ?</a:t>
            </a:r>
            <a:endParaRPr lang="en-US" sz="2400" dirty="0"/>
          </a:p>
          <a:p>
            <a:r>
              <a:rPr lang="en-US" sz="2400" dirty="0"/>
              <a:t>When should you expect </a:t>
            </a:r>
            <a:r>
              <a:rPr lang="en-US" sz="2400" dirty="0" smtClean="0"/>
              <a:t>it </a:t>
            </a:r>
            <a:r>
              <a:rPr lang="en-US" sz="2400" dirty="0"/>
              <a:t>back?</a:t>
            </a:r>
          </a:p>
          <a:p>
            <a:r>
              <a:rPr lang="en-US" sz="2400" dirty="0"/>
              <a:t>Outage ? </a:t>
            </a:r>
            <a:r>
              <a:rPr lang="en-US" sz="2400" dirty="0" smtClean="0"/>
              <a:t>Maintenance ? </a:t>
            </a:r>
            <a:r>
              <a:rPr lang="en-US" sz="2400" b="1" dirty="0">
                <a:solidFill>
                  <a:srgbClr val="CA0A07"/>
                </a:solidFill>
              </a:rPr>
              <a:t>De-peering </a:t>
            </a:r>
            <a:r>
              <a:rPr lang="en-US" sz="2400" b="1" dirty="0" smtClean="0">
                <a:solidFill>
                  <a:srgbClr val="CA0A07"/>
                </a:solidFill>
              </a:rPr>
              <a:t>?</a:t>
            </a:r>
          </a:p>
          <a:p>
            <a:endParaRPr lang="en-US" sz="2800" dirty="0" smtClean="0"/>
          </a:p>
          <a:p>
            <a:endParaRPr lang="en-US" sz="4800" b="1" dirty="0" smtClean="0"/>
          </a:p>
          <a:p>
            <a:r>
              <a:rPr lang="en-US" sz="4800" b="1" dirty="0" smtClean="0"/>
              <a:t>Maintenance notification “problem”</a:t>
            </a:r>
            <a:endParaRPr lang="en-US" sz="4800" b="1" dirty="0"/>
          </a:p>
          <a:p>
            <a:endParaRPr lang="en-US" sz="2800" dirty="0" smtClean="0"/>
          </a:p>
          <a:p>
            <a:r>
              <a:rPr lang="en-US" sz="2800" dirty="0" smtClean="0"/>
              <a:t>781 networks at LINX</a:t>
            </a:r>
          </a:p>
          <a:p>
            <a:r>
              <a:rPr lang="en-US" sz="2800" dirty="0" smtClean="0"/>
              <a:t>Lots of maintenance notifications (or not !)</a:t>
            </a:r>
          </a:p>
          <a:p>
            <a:r>
              <a:rPr lang="en-US" sz="2800" dirty="0" smtClean="0"/>
              <a:t>All per e-mail, with every IX having its own mailing list ..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134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3" y="10385"/>
            <a:ext cx="69685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2342"/>
            <a:ext cx="53704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are Lucky</a:t>
            </a:r>
          </a:p>
          <a:p>
            <a:endParaRPr lang="en-US" sz="3200" b="1" dirty="0"/>
          </a:p>
          <a:p>
            <a:r>
              <a:rPr lang="en-US" sz="3200" b="1" dirty="0" smtClean="0"/>
              <a:t>You dig that “state of art” mail </a:t>
            </a:r>
            <a:endParaRPr lang="en-GB" sz="3200" dirty="0" smtClean="0"/>
          </a:p>
          <a:p>
            <a:r>
              <a:rPr lang="mr-IN" sz="3200" dirty="0" smtClean="0"/>
              <a:t>…</a:t>
            </a:r>
            <a:r>
              <a:rPr lang="en-GB" sz="3200" dirty="0" smtClean="0"/>
              <a:t> </a:t>
            </a:r>
            <a:r>
              <a:rPr lang="en-US" sz="3200" dirty="0" smtClean="0"/>
              <a:t>from two days/weeks ago</a:t>
            </a:r>
          </a:p>
          <a:p>
            <a:r>
              <a:rPr lang="mr-IN" sz="3200" dirty="0" smtClean="0"/>
              <a:t>…</a:t>
            </a:r>
            <a:r>
              <a:rPr lang="en-GB" sz="3200" dirty="0" smtClean="0"/>
              <a:t> lost in the ticket system</a:t>
            </a:r>
          </a:p>
          <a:p>
            <a:r>
              <a:rPr lang="mr-IN" sz="3200" dirty="0" smtClean="0"/>
              <a:t>…</a:t>
            </a:r>
            <a:r>
              <a:rPr lang="en-GB" sz="3200" dirty="0" smtClean="0"/>
              <a:t> could you machine parse it?</a:t>
            </a:r>
          </a:p>
          <a:p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You are Unlucky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b="1" dirty="0" smtClean="0"/>
              <a:t>You use </a:t>
            </a:r>
            <a:r>
              <a:rPr lang="en-US" sz="3200" b="1" dirty="0" err="1" smtClean="0"/>
              <a:t>peeringdb.com</a:t>
            </a:r>
            <a:endParaRPr lang="en-US" sz="3200" b="1" dirty="0" smtClean="0"/>
          </a:p>
          <a:p>
            <a:r>
              <a:rPr lang="mr-IN" sz="3200" dirty="0" smtClean="0"/>
              <a:t>…</a:t>
            </a:r>
            <a:r>
              <a:rPr lang="en-GB" sz="3200" dirty="0" smtClean="0"/>
              <a:t> </a:t>
            </a:r>
            <a:r>
              <a:rPr lang="en-US" sz="3200" dirty="0" smtClean="0"/>
              <a:t>email your peer</a:t>
            </a:r>
          </a:p>
          <a:p>
            <a:r>
              <a:rPr lang="en-US" sz="3200" dirty="0" smtClean="0"/>
              <a:t>... </a:t>
            </a:r>
            <a:r>
              <a:rPr lang="en-US" sz="3200" dirty="0"/>
              <a:t>a</a:t>
            </a:r>
            <a:r>
              <a:rPr lang="en-US" sz="3200" dirty="0" smtClean="0"/>
              <a:t>nd wait</a:t>
            </a:r>
          </a:p>
          <a:p>
            <a:r>
              <a:rPr lang="mr-IN" sz="3200" dirty="0" smtClean="0"/>
              <a:t>…</a:t>
            </a:r>
            <a:r>
              <a:rPr lang="en-GB" sz="3200" dirty="0" smtClean="0"/>
              <a:t> none the wiser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33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547" y="193183"/>
            <a:ext cx="1188719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Can </a:t>
            </a:r>
            <a:r>
              <a:rPr lang="en-US" sz="3600" b="1" dirty="0" err="1" smtClean="0"/>
              <a:t>IXes</a:t>
            </a:r>
            <a:endParaRPr lang="en-US" sz="3600" b="1" dirty="0"/>
          </a:p>
          <a:p>
            <a:r>
              <a:rPr lang="mr-IN" sz="3600" dirty="0" smtClean="0"/>
              <a:t>…</a:t>
            </a:r>
            <a:r>
              <a:rPr lang="en-GB" sz="3600" dirty="0" smtClean="0"/>
              <a:t> provide </a:t>
            </a:r>
            <a:r>
              <a:rPr lang="en-US" sz="3600" dirty="0" smtClean="0"/>
              <a:t>better way for us to e-mail maintenance (yes</a:t>
            </a:r>
            <a:r>
              <a:rPr lang="en-US" sz="3600" b="1" dirty="0" smtClean="0"/>
              <a:t>*</a:t>
            </a:r>
            <a:r>
              <a:rPr lang="en-US" sz="3600" dirty="0" smtClean="0"/>
              <a:t>)</a:t>
            </a:r>
          </a:p>
          <a:p>
            <a:r>
              <a:rPr lang="mr-IN" sz="3600" dirty="0" smtClean="0"/>
              <a:t>…</a:t>
            </a:r>
            <a:r>
              <a:rPr lang="en-US" sz="3600" dirty="0" smtClean="0"/>
              <a:t> help </a:t>
            </a:r>
            <a:r>
              <a:rPr lang="en-US" sz="3600" dirty="0"/>
              <a:t>define a structured format for </a:t>
            </a:r>
            <a:r>
              <a:rPr lang="en-US" sz="3600" dirty="0" smtClean="0"/>
              <a:t>maintenances</a:t>
            </a:r>
            <a:endParaRPr lang="en-US" sz="3600" dirty="0"/>
          </a:p>
          <a:p>
            <a:r>
              <a:rPr lang="en-US" sz="3600" dirty="0" smtClean="0"/>
              <a:t>... integrate both within their portal</a:t>
            </a:r>
          </a:p>
          <a:p>
            <a:endParaRPr lang="en-US" sz="4000" b="1" dirty="0" smtClean="0"/>
          </a:p>
          <a:p>
            <a:r>
              <a:rPr lang="en-US" sz="3600" b="1" dirty="0" smtClean="0"/>
              <a:t>Or should </a:t>
            </a:r>
            <a:r>
              <a:rPr lang="en-US" sz="3600" b="1" dirty="0" err="1" smtClean="0"/>
              <a:t>PeeringDB</a:t>
            </a:r>
            <a:r>
              <a:rPr lang="en-US" sz="3600" b="1" dirty="0" smtClean="0"/>
              <a:t> (or Euro-IX, or </a:t>
            </a:r>
            <a:r>
              <a:rPr lang="mr-IN" sz="3600" b="1" dirty="0" smtClean="0"/>
              <a:t>…</a:t>
            </a:r>
            <a:r>
              <a:rPr lang="en-US" sz="3600" b="1" dirty="0" smtClean="0"/>
              <a:t>)</a:t>
            </a:r>
            <a:endParaRPr lang="en-US" sz="3600" b="1" dirty="0"/>
          </a:p>
          <a:p>
            <a:r>
              <a:rPr lang="mr-IN" sz="3600" dirty="0"/>
              <a:t>…</a:t>
            </a:r>
            <a:r>
              <a:rPr lang="en-GB" sz="3600" dirty="0"/>
              <a:t> </a:t>
            </a:r>
            <a:r>
              <a:rPr lang="en-GB" sz="3600" dirty="0" smtClean="0"/>
              <a:t>provide maintenance notification</a:t>
            </a:r>
          </a:p>
          <a:p>
            <a:r>
              <a:rPr lang="mr-IN" sz="3600" dirty="0" smtClean="0"/>
              <a:t>…</a:t>
            </a:r>
            <a:r>
              <a:rPr lang="en-GB" sz="3600" dirty="0" smtClean="0"/>
              <a:t> and all of the above (working with </a:t>
            </a:r>
            <a:r>
              <a:rPr lang="en-GB" sz="3600" dirty="0" err="1" smtClean="0"/>
              <a:t>IXes</a:t>
            </a:r>
            <a:r>
              <a:rPr lang="en-GB" sz="3600" dirty="0" smtClean="0"/>
              <a:t>)</a:t>
            </a:r>
            <a:endParaRPr lang="en-US" sz="1600" dirty="0" smtClean="0"/>
          </a:p>
          <a:p>
            <a:endParaRPr lang="en-GB" sz="4000" dirty="0" smtClean="0"/>
          </a:p>
          <a:p>
            <a:r>
              <a:rPr lang="en-US" sz="3600" b="1" dirty="0" smtClean="0"/>
              <a:t>In the meanwhile </a:t>
            </a:r>
            <a:r>
              <a:rPr lang="mr-IN" sz="3600" b="1" dirty="0" smtClean="0"/>
              <a:t>…</a:t>
            </a:r>
            <a:endParaRPr lang="en-GB" sz="3600" b="1" dirty="0" smtClean="0"/>
          </a:p>
          <a:p>
            <a:endParaRPr lang="en-GB" b="1" dirty="0"/>
          </a:p>
          <a:p>
            <a:r>
              <a:rPr lang="en-US" sz="3600" b="1" dirty="0" smtClean="0"/>
              <a:t>* </a:t>
            </a:r>
            <a:r>
              <a:rPr lang="en-US" dirty="0" smtClean="0"/>
              <a:t>only </a:t>
            </a:r>
            <a:r>
              <a:rPr lang="en-US" dirty="0"/>
              <a:t>sending mails to your </a:t>
            </a:r>
            <a:r>
              <a:rPr lang="en-US" dirty="0" smtClean="0"/>
              <a:t>peers, finding </a:t>
            </a:r>
            <a:r>
              <a:rPr lang="en-US" dirty="0"/>
              <a:t>peering relation by looking for port 179 traffic at the </a:t>
            </a:r>
            <a:r>
              <a:rPr lang="en-US" dirty="0" smtClean="0"/>
              <a:t>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08" y="1928057"/>
            <a:ext cx="3756338" cy="28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1296" y="1735100"/>
            <a:ext cx="634244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BGP</a:t>
            </a:r>
          </a:p>
          <a:p>
            <a:pPr algn="ctr"/>
            <a:endParaRPr lang="en-US" sz="20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5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SHUTDOWN</a:t>
            </a:r>
          </a:p>
          <a:p>
            <a:pPr algn="ctr"/>
            <a:r>
              <a:rPr lang="en-US" sz="5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COMMUNICATION</a:t>
            </a:r>
            <a:endParaRPr lang="en-US" sz="5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7998" y="6235456"/>
            <a:ext cx="517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/html/draft-ietf-idr-shutdown-05</a:t>
            </a:r>
          </a:p>
        </p:txBody>
      </p:sp>
      <p:sp>
        <p:nvSpPr>
          <p:cNvPr id="6" name="TextBox 5"/>
          <p:cNvSpPr txBox="1"/>
          <p:nvPr/>
        </p:nvSpPr>
        <p:spPr>
          <a:xfrm rot="20649724">
            <a:off x="4785604" y="4238464"/>
            <a:ext cx="2933816" cy="1446550"/>
          </a:xfrm>
          <a:prstGeom prst="rect">
            <a:avLst/>
          </a:prstGeom>
          <a:noFill/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C00000">
                    <a:alpha val="90000"/>
                  </a:srgbClr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DRAFT</a:t>
            </a:r>
            <a:endParaRPr lang="en-US" sz="8800" dirty="0">
              <a:solidFill>
                <a:srgbClr val="C00000">
                  <a:alpha val="90000"/>
                </a:srgbClr>
              </a:solidFill>
              <a:latin typeface="Bernard MT Condensed" charset="0"/>
              <a:ea typeface="Bernard MT Condensed" charset="0"/>
              <a:cs typeface="Bernard MT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46" y="206062"/>
            <a:ext cx="349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task force not that far far away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0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0" y="333137"/>
            <a:ext cx="30988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9"/>
          <a:stretch/>
        </p:blipFill>
        <p:spPr>
          <a:xfrm>
            <a:off x="4177650" y="0"/>
            <a:ext cx="3175000" cy="1270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96"/>
            <a:ext cx="923544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b="1" i="1" dirty="0" smtClean="0"/>
          </a:p>
          <a:p>
            <a:pPr lvl="1"/>
            <a:endParaRPr lang="en-US" sz="2400" b="1" i="1" dirty="0"/>
          </a:p>
          <a:p>
            <a:pPr lvl="1"/>
            <a:r>
              <a:rPr lang="en-US" sz="2400" b="1" i="1" dirty="0"/>
              <a:t>To read with the voice over of                                            (in your mind) </a:t>
            </a:r>
          </a:p>
          <a:p>
            <a:pPr lvl="1"/>
            <a:endParaRPr lang="en-US" sz="4400" b="1" i="1" dirty="0" smtClean="0"/>
          </a:p>
          <a:p>
            <a:pPr lvl="1"/>
            <a:r>
              <a:rPr lang="en-US" sz="3600" b="1" i="1" dirty="0" smtClean="0"/>
              <a:t>AFTER </a:t>
            </a:r>
          </a:p>
          <a:p>
            <a:pPr lvl="1"/>
            <a:endParaRPr lang="en-US" sz="2800" i="1" dirty="0"/>
          </a:p>
          <a:p>
            <a:pPr lvl="1"/>
            <a:r>
              <a:rPr lang="en-US" sz="2800" b="1" dirty="0" smtClean="0"/>
              <a:t>draft-ietf-idr-large-community-12 </a:t>
            </a:r>
            <a:r>
              <a:rPr lang="en-US" sz="2800" dirty="0" smtClean="0"/>
              <a:t> (RFC 8092 since 16/02)</a:t>
            </a:r>
          </a:p>
          <a:p>
            <a:pPr lvl="1"/>
            <a:endParaRPr lang="en-US" sz="2800" i="1" dirty="0" smtClean="0"/>
          </a:p>
          <a:p>
            <a:pPr lvl="1"/>
            <a:r>
              <a:rPr lang="en-US" sz="5400" i="1" dirty="0" smtClean="0"/>
              <a:t>Job </a:t>
            </a:r>
            <a:r>
              <a:rPr lang="en-US" sz="5400" i="1" dirty="0" err="1" smtClean="0"/>
              <a:t>Snijders</a:t>
            </a:r>
            <a:r>
              <a:rPr lang="en-US" sz="5400" i="1" dirty="0" smtClean="0"/>
              <a:t>  </a:t>
            </a:r>
            <a:r>
              <a:rPr lang="en-US" sz="2800" dirty="0" smtClean="0"/>
              <a:t> </a:t>
            </a:r>
            <a:r>
              <a:rPr lang="en-US" sz="2800" b="1" dirty="0" smtClean="0"/>
              <a:t>strikes</a:t>
            </a:r>
            <a:r>
              <a:rPr lang="en-US" sz="2800" dirty="0" smtClean="0"/>
              <a:t> again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3600" b="1" dirty="0" smtClean="0"/>
              <a:t>WITH</a:t>
            </a:r>
          </a:p>
          <a:p>
            <a:pPr lvl="1"/>
            <a:endParaRPr lang="en-US" sz="2800" dirty="0" smtClean="0"/>
          </a:p>
          <a:p>
            <a:pPr lvl="1" algn="ctr"/>
            <a:r>
              <a:rPr lang="en-US" sz="4800" dirty="0" smtClean="0">
                <a:hlinkClick r:id="rId4"/>
              </a:rPr>
              <a:t>draft-ietf-idr-shutdown-05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40" y="38189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54" y="333137"/>
            <a:ext cx="76511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draft-ietf-idr-shutdown-05</a:t>
            </a:r>
            <a:endParaRPr lang="en-US" sz="3600" dirty="0"/>
          </a:p>
          <a:p>
            <a:endParaRPr lang="en-US" sz="2800" dirty="0"/>
          </a:p>
          <a:p>
            <a:r>
              <a:rPr lang="en-US" sz="2800" dirty="0"/>
              <a:t>An extension to the BGP shutdown NOTIFICATION </a:t>
            </a:r>
            <a:r>
              <a:rPr lang="en-US" sz="2800" dirty="0" smtClean="0"/>
              <a:t>message,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Providing a short </a:t>
            </a:r>
            <a:r>
              <a:rPr lang="is-IS" sz="2800" dirty="0"/>
              <a:t>128</a:t>
            </a:r>
            <a:r>
              <a:rPr lang="en-US" sz="2800" dirty="0"/>
              <a:t> characters twitter like messages (to prevent forgeries in logs)</a:t>
            </a:r>
          </a:p>
          <a:p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provide information about the reason why a peer may have gone away</a:t>
            </a:r>
            <a:r>
              <a:rPr lang="en-US" sz="2800" dirty="0" smtClean="0"/>
              <a:t>,</a:t>
            </a:r>
          </a:p>
          <a:p>
            <a:endParaRPr lang="en-US" sz="2800" dirty="0"/>
          </a:p>
          <a:p>
            <a:r>
              <a:rPr lang="en-US" sz="2800" dirty="0" smtClean="0"/>
              <a:t>or </a:t>
            </a:r>
            <a:r>
              <a:rPr lang="en-US" sz="2800" dirty="0"/>
              <a:t>slightly less if </a:t>
            </a:r>
            <a:r>
              <a:rPr lang="en-US" sz="2800" dirty="0" smtClean="0"/>
              <a:t>you decide to use some </a:t>
            </a:r>
            <a:r>
              <a:rPr lang="en-US" sz="2800" dirty="0"/>
              <a:t>UTF-8 </a:t>
            </a:r>
            <a:r>
              <a:rPr lang="en-US" sz="2800" dirty="0" smtClean="0"/>
              <a:t>encoding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13689" r="17205" b="6334"/>
          <a:stretch/>
        </p:blipFill>
        <p:spPr>
          <a:xfrm>
            <a:off x="8283184" y="333137"/>
            <a:ext cx="3640277" cy="3836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4292" y="4367637"/>
            <a:ext cx="3458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NOT twitter over BGP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Unless you like to bounce sessions</a:t>
            </a:r>
          </a:p>
        </p:txBody>
      </p:sp>
    </p:spTree>
    <p:extLst>
      <p:ext uri="{BB962C8B-B14F-4D97-AF65-F5344CB8AC3E}">
        <p14:creationId xmlns:p14="http://schemas.microsoft.com/office/powerpoint/2010/main" val="75283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72" y="428179"/>
            <a:ext cx="726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draft-ietf-idr-shutdown-05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8560" y="1389832"/>
            <a:ext cx="73058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ea typeface="Courier New" charset="0"/>
                <a:cs typeface="Courier New" charset="0"/>
              </a:rPr>
              <a:t>What changes?</a:t>
            </a:r>
            <a:endParaRPr lang="en-GB" sz="2800" b="1" dirty="0">
              <a:ea typeface="Courier New" charset="0"/>
              <a:cs typeface="Courier New" charset="0"/>
            </a:endParaRPr>
          </a:p>
          <a:p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GB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0               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1                   2                 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3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0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1 2 3 4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5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6 7 8 9 0 1 2 3 4 5 6 7 8 9 0 1 2 3 4 5 6 7 8 9 0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+-+-+-+-+-+-+-+-+-+-+-+-+-+-+-+-+-+-+-+-+-+-+-+-+-+-+-+-+-+-+-+-+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Error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code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|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Error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subcode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|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variable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          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|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+-+-+-+-+-+-+-+-+-+-+-+-+-+-+-+-+-+-+-+-+-+-+-+-+-+-+-+-+-+-+-+-+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GB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GB" sz="2800" b="1" dirty="0" smtClean="0">
                <a:latin typeface="+mj-lt"/>
                <a:ea typeface="Courier New" charset="0"/>
                <a:cs typeface="Courier New" charset="0"/>
              </a:rPr>
              <a:t>becomes</a:t>
            </a:r>
          </a:p>
          <a:p>
            <a:endParaRPr lang="en-GB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+-+-+-+-+-+-+-+-+-+-+-+-+-+-+-+-+-+-+-+-+-+-+-+-+-+-+-+-+-+-+-+-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+</a:t>
            </a: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Error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code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6  |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Subcode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|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Length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|     ...  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+-+-+-+-+-+-+-+-+-+-+-+-+-+-+-+-+-+-+-+-+-+-+-+-+            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\                                                            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/             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Shutdown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Communication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...             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\                                                             </a:t>
            </a:r>
            <a:r>
              <a:rPr lang="en-GB" sz="14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 smtClean="0">
                <a:latin typeface="Courier New" charset="0"/>
                <a:ea typeface="Courier New" charset="0"/>
                <a:cs typeface="Courier New" charset="0"/>
              </a:rPr>
              <a:t>+-+-+-+-+-+-+-+-+-+-+-+-+-+-+-+-+-+-+-+-+-+-+-+-+-+-+-+-+-+-+-+-+</a:t>
            </a:r>
            <a:endParaRPr lang="en-GB" sz="14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13689" r="17205" b="6334"/>
          <a:stretch/>
        </p:blipFill>
        <p:spPr>
          <a:xfrm>
            <a:off x="585216" y="1389832"/>
            <a:ext cx="3640277" cy="38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362" y="313338"/>
            <a:ext cx="114045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Network does</a:t>
            </a:r>
            <a:endParaRPr lang="en-US" sz="2400" b="1" dirty="0"/>
          </a:p>
          <a:p>
            <a:endParaRPr lang="en-US" sz="2400" dirty="0"/>
          </a:p>
          <a:p>
            <a:r>
              <a:rPr lang="en-US" sz="3200" dirty="0" smtClean="0"/>
              <a:t>&gt; </a:t>
            </a:r>
            <a:r>
              <a:rPr lang="en-US" sz="3200" dirty="0" err="1" smtClean="0"/>
              <a:t>bgpctl</a:t>
            </a:r>
            <a:r>
              <a:rPr lang="en-US" sz="3200" dirty="0" smtClean="0"/>
              <a:t> </a:t>
            </a:r>
            <a:r>
              <a:rPr lang="en-US" sz="3200" dirty="0"/>
              <a:t>neighbor 165.254.255.24 down \</a:t>
            </a:r>
          </a:p>
          <a:p>
            <a:r>
              <a:rPr lang="en-US" sz="3200" dirty="0"/>
              <a:t>"[TICKET-REF] we are </a:t>
            </a:r>
            <a:r>
              <a:rPr lang="en-US" sz="3200" dirty="0" smtClean="0"/>
              <a:t>upgrading the RE, </a:t>
            </a:r>
            <a:r>
              <a:rPr lang="en-US" sz="3200" dirty="0"/>
              <a:t>be back in 30 minutes, do not CALL </a:t>
            </a:r>
            <a:r>
              <a:rPr lang="en-US" sz="3200" dirty="0" smtClean="0"/>
              <a:t>the NOC please 😜”</a:t>
            </a:r>
          </a:p>
          <a:p>
            <a:endParaRPr lang="en-US" sz="2400" dirty="0" smtClean="0"/>
          </a:p>
          <a:p>
            <a:r>
              <a:rPr lang="en-US" sz="2400" b="1" dirty="0" smtClean="0"/>
              <a:t>Peer sees</a:t>
            </a:r>
          </a:p>
          <a:p>
            <a:endParaRPr lang="en-US" sz="2400" dirty="0"/>
          </a:p>
          <a:p>
            <a:r>
              <a:rPr lang="en-US" sz="3200" dirty="0"/>
              <a:t>Jan 8 19:28:54 shutdown </a:t>
            </a:r>
            <a:r>
              <a:rPr lang="en-US" sz="3200" dirty="0" err="1"/>
              <a:t>bgpd</a:t>
            </a:r>
            <a:r>
              <a:rPr lang="en-US" sz="3200" dirty="0"/>
              <a:t>[50719]: </a:t>
            </a:r>
            <a:r>
              <a:rPr lang="en-US" sz="3200" dirty="0" smtClean="0"/>
              <a:t>neighbor 165.254.255.26</a:t>
            </a:r>
            <a:r>
              <a:rPr lang="en-US" sz="3200" dirty="0"/>
              <a:t>: received notification</a:t>
            </a:r>
            <a:r>
              <a:rPr lang="en-US" sz="3200" dirty="0" smtClean="0"/>
              <a:t>: Cease</a:t>
            </a:r>
            <a:r>
              <a:rPr lang="en-US" sz="3200" dirty="0"/>
              <a:t>, administratively </a:t>
            </a:r>
            <a:r>
              <a:rPr lang="en-US" sz="3200" dirty="0" smtClean="0"/>
              <a:t>down</a:t>
            </a:r>
          </a:p>
          <a:p>
            <a:endParaRPr lang="en-US" sz="3200" dirty="0"/>
          </a:p>
          <a:p>
            <a:r>
              <a:rPr lang="en-US" sz="3200" dirty="0" smtClean="0"/>
              <a:t>Jan </a:t>
            </a:r>
            <a:r>
              <a:rPr lang="en-US" sz="3200" dirty="0"/>
              <a:t>8 19:28:54 shutdown </a:t>
            </a:r>
            <a:r>
              <a:rPr lang="en-US" sz="3200" dirty="0" err="1"/>
              <a:t>bgpd</a:t>
            </a:r>
            <a:r>
              <a:rPr lang="en-US" sz="3200" dirty="0"/>
              <a:t>[50719]: </a:t>
            </a:r>
            <a:r>
              <a:rPr lang="en-US" sz="3200" dirty="0" smtClean="0"/>
              <a:t>neighbor 165.254.255.26</a:t>
            </a:r>
            <a:r>
              <a:rPr lang="en-US" sz="3200" dirty="0"/>
              <a:t>: received shutdown reason</a:t>
            </a:r>
            <a:r>
              <a:rPr lang="en-US" sz="3200" dirty="0" smtClean="0"/>
              <a:t>:"</a:t>
            </a:r>
            <a:r>
              <a:rPr lang="en-US" sz="3200" dirty="0"/>
              <a:t>[TICKET-REF] we are upgrading the RE, be back in 30 minutes, do not CALL the NOC please 😜</a:t>
            </a:r>
            <a:r>
              <a:rPr lang="en-US" sz="3200" dirty="0" smtClean="0"/>
              <a:t>"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5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541</Words>
  <Application>Microsoft Macintosh PowerPoint</Application>
  <PresentationFormat>Widescreen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Bernard MT Condensed</vt:lpstr>
      <vt:lpstr>Calibri</vt:lpstr>
      <vt:lpstr>Calibri Light</vt:lpstr>
      <vt:lpstr>Courier New</vt:lpstr>
      <vt:lpstr>Mangal</vt:lpstr>
      <vt:lpstr>Office Theme</vt:lpstr>
      <vt:lpstr>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Thomas Mangin</dc:creator>
  <cp:lastModifiedBy>Thomas Mangin</cp:lastModifiedBy>
  <cp:revision>347</cp:revision>
  <dcterms:created xsi:type="dcterms:W3CDTF">2016-11-20T10:21:50Z</dcterms:created>
  <dcterms:modified xsi:type="dcterms:W3CDTF">2017-02-21T12:15:33Z</dcterms:modified>
</cp:coreProperties>
</file>