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1"/>
    <p:restoredTop sz="94683"/>
  </p:normalViewPr>
  <p:slideViewPr>
    <p:cSldViewPr snapToGrid="0" snapToObjects="1">
      <p:cViewPr varScale="1">
        <p:scale>
          <a:sx n="100" d="100"/>
          <a:sy n="100" d="100"/>
        </p:scale>
        <p:origin x="2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0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5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8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3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5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7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9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0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1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3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343F0-AC12-384F-BB39-67927DE8F436}" type="datetimeFigureOut">
              <a:rPr lang="en-US" smtClean="0"/>
              <a:t>11/20/16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EB813-0238-0641-BC6B-A592295F7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5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idr-large-community-08" TargetMode="External"/><Relationship Id="rId4" Type="http://schemas.openxmlformats.org/officeDocument/2006/relationships/hyperlink" Target="https://tools.ietf.org/html/draft-snijders-grow-large-communities-usage-0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ierky/bgp-large-communities-playground" TargetMode="External"/><Relationship Id="rId4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argebgpcommunities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" y="1635919"/>
            <a:ext cx="2908300" cy="279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at lightning speed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67500" y="6019800"/>
            <a:ext cx="517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Thomas Mangin </a:t>
            </a:r>
            <a:r>
              <a:rPr lang="mr-IN" dirty="0" smtClean="0"/>
              <a:t>–</a:t>
            </a:r>
            <a:r>
              <a:rPr lang="en-US" dirty="0" smtClean="0"/>
              <a:t> LINX 95 - </a:t>
            </a:r>
            <a:r>
              <a:rPr lang="en-US" dirty="0"/>
              <a:t>21st and 22nd </a:t>
            </a:r>
            <a:r>
              <a:rPr lang="en-US" dirty="0" smtClean="0"/>
              <a:t>November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1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1616" y="1735100"/>
            <a:ext cx="1146179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Arial Rounded MT Bold" charset="0"/>
                <a:ea typeface="Arial Rounded MT Bold" charset="0"/>
                <a:cs typeface="Arial Rounded MT Bold" charset="0"/>
              </a:rPr>
              <a:t>BGP LARGE</a:t>
            </a:r>
          </a:p>
          <a:p>
            <a:pPr algn="ctr"/>
            <a:r>
              <a:rPr lang="en-US" sz="14000" dirty="0" smtClean="0">
                <a:latin typeface="Arial Rounded MT Bold" charset="0"/>
                <a:ea typeface="Arial Rounded MT Bold" charset="0"/>
                <a:cs typeface="Arial Rounded MT Bold" charset="0"/>
              </a:rPr>
              <a:t>COMMUNITY</a:t>
            </a:r>
            <a:endParaRPr lang="en-US" sz="14000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6057900"/>
            <a:ext cx="5976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https://</a:t>
            </a:r>
            <a:r>
              <a:rPr lang="en-US" dirty="0" err="1" smtClean="0"/>
              <a:t>tools.ietf.org</a:t>
            </a:r>
            <a:r>
              <a:rPr lang="en-US" dirty="0" smtClean="0"/>
              <a:t>/html/draft-heitz-idr-large-community-08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649724">
            <a:off x="4785604" y="4238464"/>
            <a:ext cx="2933816" cy="1446550"/>
          </a:xfrm>
          <a:prstGeom prst="rect">
            <a:avLst/>
          </a:prstGeom>
          <a:noFill/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C00000">
                    <a:alpha val="90000"/>
                  </a:srgbClr>
                </a:solidFill>
                <a:latin typeface="Bernard MT Condensed" charset="0"/>
                <a:ea typeface="Bernard MT Condensed" charset="0"/>
                <a:cs typeface="Bernard MT Condensed" charset="0"/>
              </a:rPr>
              <a:t>DRAFT</a:t>
            </a:r>
            <a:endParaRPr lang="en-US" sz="8800" dirty="0">
              <a:solidFill>
                <a:srgbClr val="C00000">
                  <a:alpha val="90000"/>
                </a:srgbClr>
              </a:solidFill>
              <a:latin typeface="Bernard MT Condensed" charset="0"/>
              <a:ea typeface="Bernard MT Condensed" charset="0"/>
              <a:cs typeface="Bernard MT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0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702733"/>
            <a:ext cx="4152900" cy="508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17999" y="702733"/>
            <a:ext cx="6609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</a:rPr>
              <a:t>NINE</a:t>
            </a:r>
            <a:r>
              <a:rPr lang="en-US" sz="4800" dirty="0" smtClean="0"/>
              <a:t> years ago at LINX 57</a:t>
            </a:r>
            <a:endParaRPr lang="en-US" sz="4800" dirty="0"/>
          </a:p>
        </p:txBody>
      </p:sp>
      <p:sp>
        <p:nvSpPr>
          <p:cNvPr id="7" name="Rectangle 6"/>
          <p:cNvSpPr/>
          <p:nvPr/>
        </p:nvSpPr>
        <p:spPr>
          <a:xfrm>
            <a:off x="4317999" y="1734235"/>
            <a:ext cx="77385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http://</a:t>
            </a:r>
            <a:r>
              <a:rPr lang="en-US" b="1" dirty="0" err="1" smtClean="0"/>
              <a:t>thomas.mangin.com</a:t>
            </a:r>
            <a:r>
              <a:rPr lang="en-US" b="1" dirty="0" smtClean="0"/>
              <a:t>/data/pdf/LINX 57- Mangin - Leak </a:t>
            </a:r>
            <a:r>
              <a:rPr lang="en-US" b="1" dirty="0" err="1" smtClean="0"/>
              <a:t>presentation.pdf</a:t>
            </a:r>
            <a:endParaRPr lang="en-US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317999" y="2304072"/>
            <a:ext cx="408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Still relevant today </a:t>
            </a:r>
            <a:r>
              <a:rPr lang="mr-IN" sz="3600" dirty="0" smtClean="0"/>
              <a:t>…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4317999" y="3150908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/>
              <a:t>Among other things, recommend “community filtering”</a:t>
            </a:r>
          </a:p>
          <a:p>
            <a:r>
              <a:rPr lang="en-US" sz="2000" b="1" dirty="0" smtClean="0"/>
              <a:t> - tags routes on </a:t>
            </a:r>
            <a:r>
              <a:rPr lang="en-US" sz="2000" b="1" dirty="0" err="1" smtClean="0"/>
              <a:t>eBGP</a:t>
            </a:r>
            <a:r>
              <a:rPr lang="en-US" sz="2000" b="1" dirty="0" smtClean="0"/>
              <a:t> inbound (from transit, peer, </a:t>
            </a:r>
            <a:r>
              <a:rPr lang="en-US" sz="2000" b="1" dirty="0" err="1" smtClean="0"/>
              <a:t>etc</a:t>
            </a:r>
            <a:r>
              <a:rPr lang="en-US" sz="2000" b="1" dirty="0" smtClean="0"/>
              <a:t>)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- filter on </a:t>
            </a:r>
            <a:r>
              <a:rPr lang="en-US" sz="2000" b="1" dirty="0" err="1" smtClean="0"/>
              <a:t>eBGP</a:t>
            </a:r>
            <a:r>
              <a:rPr lang="en-US" sz="2000" b="1" dirty="0" smtClean="0"/>
              <a:t> outbound (no transit routes for peer)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21716" y="4277566"/>
            <a:ext cx="645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But only if you have a 16 bits ASN</a:t>
            </a:r>
            <a:endParaRPr lang="en-US" sz="3600" dirty="0"/>
          </a:p>
        </p:txBody>
      </p:sp>
      <p:sp>
        <p:nvSpPr>
          <p:cNvPr id="11" name="Rectangle 10"/>
          <p:cNvSpPr/>
          <p:nvPr/>
        </p:nvSpPr>
        <p:spPr>
          <a:xfrm>
            <a:off x="4421716" y="4967575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/>
              <a:t>Otherwise sorry: you are doomed...</a:t>
            </a:r>
          </a:p>
          <a:p>
            <a:r>
              <a:rPr lang="en-US" sz="2000" b="1" dirty="0" smtClean="0"/>
              <a:t>And you have have been since RFC 4893 in 2007... </a:t>
            </a:r>
          </a:p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TEN</a:t>
            </a:r>
            <a:r>
              <a:rPr lang="en-US" sz="2000" b="1" dirty="0" smtClean="0"/>
              <a:t> years ago</a:t>
            </a:r>
          </a:p>
        </p:txBody>
      </p:sp>
    </p:spTree>
    <p:extLst>
      <p:ext uri="{BB962C8B-B14F-4D97-AF65-F5344CB8AC3E}">
        <p14:creationId xmlns:p14="http://schemas.microsoft.com/office/powerpoint/2010/main" val="194735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748935"/>
              </p:ext>
            </p:extLst>
          </p:nvPr>
        </p:nvGraphicFramePr>
        <p:xfrm>
          <a:off x="286939" y="3159759"/>
          <a:ext cx="11617195" cy="2225040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3855517"/>
                <a:gridCol w="1261493"/>
                <a:gridCol w="1026647"/>
                <a:gridCol w="1286088"/>
                <a:gridCol w="1562211"/>
                <a:gridCol w="26252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Usable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RFC 1997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Opaque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pages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RFC 4360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 bits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smtClean="0"/>
                        <a:t>64-16)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pages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RFC 5668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pages (define RFC 4360)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effectLst/>
                        </a:rPr>
                        <a:t>drah</a:t>
                      </a:r>
                      <a:r>
                        <a:rPr lang="en-US" sz="1800" kern="1200" dirty="0" smtClean="0">
                          <a:effectLst/>
                        </a:rPr>
                        <a:t>-</a:t>
                      </a:r>
                      <a:r>
                        <a:rPr lang="en-US" sz="1800" kern="1200" dirty="0" err="1" smtClean="0">
                          <a:effectLst/>
                        </a:rPr>
                        <a:t>lange</a:t>
                      </a:r>
                      <a:r>
                        <a:rPr lang="en-US" sz="1800" kern="1200" dirty="0" smtClean="0">
                          <a:effectLst/>
                        </a:rPr>
                        <a:t>-flexible-</a:t>
                      </a:r>
                      <a:r>
                        <a:rPr lang="en-US" sz="1800" kern="1200" dirty="0" err="1" smtClean="0">
                          <a:effectLst/>
                        </a:rPr>
                        <a:t>bgp</a:t>
                      </a:r>
                      <a:r>
                        <a:rPr lang="en-US" sz="1800" kern="1200" dirty="0" smtClean="0">
                          <a:effectLst/>
                        </a:rPr>
                        <a:t>-communities </a:t>
                      </a:r>
                      <a:endParaRPr lang="en-US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2002-2010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TLV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 pages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draft-</a:t>
                      </a:r>
                      <a:r>
                        <a:rPr lang="en-US" dirty="0" err="1" smtClean="0"/>
                        <a:t>raszuk</a:t>
                      </a:r>
                      <a:r>
                        <a:rPr lang="en-US" dirty="0" smtClean="0"/>
                        <a:t>-wide-</a:t>
                      </a:r>
                      <a:r>
                        <a:rPr lang="en-US" dirty="0" err="1" smtClean="0"/>
                        <a:t>bgp</a:t>
                      </a:r>
                      <a:r>
                        <a:rPr lang="en-US" dirty="0" smtClean="0"/>
                        <a:t>-communities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2015-2016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TLV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pages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nut 10"/>
          <p:cNvSpPr/>
          <p:nvPr/>
        </p:nvSpPr>
        <p:spPr>
          <a:xfrm>
            <a:off x="5004145" y="4436533"/>
            <a:ext cx="5596932" cy="1210431"/>
          </a:xfrm>
          <a:prstGeom prst="donut">
            <a:avLst>
              <a:gd name="adj" fmla="val 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1202857">
            <a:off x="7253435" y="5787304"/>
            <a:ext cx="2405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Complex, no consensus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never implemented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950" y="725778"/>
            <a:ext cx="3492500" cy="23241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80197" y="1234964"/>
            <a:ext cx="70901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Previous attempts to fix the issue</a:t>
            </a:r>
          </a:p>
          <a:p>
            <a:r>
              <a:rPr lang="en-US" sz="4000" dirty="0" smtClean="0"/>
              <a:t>(and feature creep)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8854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0"/>
            <a:ext cx="5080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72" y="428179"/>
            <a:ext cx="72696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hlinkClick r:id="rId3"/>
              </a:rPr>
              <a:t>draft-ietf-idr-large-community-08</a:t>
            </a:r>
            <a:endParaRPr lang="en-US" sz="3600" dirty="0" smtClean="0"/>
          </a:p>
          <a:p>
            <a:endParaRPr lang="en-US" dirty="0"/>
          </a:p>
          <a:p>
            <a:pPr lvl="1"/>
            <a:r>
              <a:rPr lang="en-US" dirty="0" smtClean="0"/>
              <a:t>Like RFC 1997 .. </a:t>
            </a:r>
            <a:r>
              <a:rPr lang="en-US" dirty="0"/>
              <a:t>b</a:t>
            </a:r>
            <a:r>
              <a:rPr lang="en-US" dirty="0" smtClean="0"/>
              <a:t>ut larger and</a:t>
            </a:r>
          </a:p>
          <a:p>
            <a:pPr lvl="1"/>
            <a:r>
              <a:rPr lang="is-IS" b="1" dirty="0" smtClean="0"/>
              <a:t>SIMPLE</a:t>
            </a:r>
            <a:r>
              <a:rPr lang="is-IS" dirty="0" smtClean="0"/>
              <a:t> </a:t>
            </a:r>
            <a:r>
              <a:rPr lang="en-GB" dirty="0" smtClean="0"/>
              <a:t>(from 6, to 8 and now 9 pages)</a:t>
            </a:r>
            <a:endParaRPr lang="is-IS" dirty="0" smtClean="0"/>
          </a:p>
          <a:p>
            <a:pPr lvl="1"/>
            <a:r>
              <a:rPr lang="is-IS" dirty="0" smtClean="0"/>
              <a:t>96bits space (3x 32 bits)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Started </a:t>
            </a:r>
            <a:r>
              <a:rPr lang="is-IS" dirty="0" smtClean="0"/>
              <a:t>September 2016</a:t>
            </a:r>
          </a:p>
          <a:p>
            <a:pPr lvl="1"/>
            <a:r>
              <a:rPr lang="is-IS" dirty="0" smtClean="0"/>
              <a:t>IANA allocated attribute code 32</a:t>
            </a:r>
          </a:p>
          <a:p>
            <a:pPr lvl="1"/>
            <a:endParaRPr lang="is-IS" dirty="0"/>
          </a:p>
          <a:p>
            <a:pPr lvl="1"/>
            <a:r>
              <a:rPr lang="en-US" dirty="0" smtClean="0"/>
              <a:t>Another draft proposing how to use the space</a:t>
            </a:r>
          </a:p>
          <a:p>
            <a:pPr lvl="1"/>
            <a:r>
              <a:rPr lang="en-US" dirty="0" smtClean="0">
                <a:hlinkClick r:id="rId4"/>
              </a:rPr>
              <a:t>draft-snijders-grow-large-communities-usage-00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8135" y="2570371"/>
            <a:ext cx="730587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smtClean="0">
                <a:latin typeface="Courier New" charset="0"/>
                <a:ea typeface="Courier New" charset="0"/>
                <a:cs typeface="Courier New" charset="0"/>
              </a:rPr>
              <a:t>0                   1                   2                   3</a:t>
            </a:r>
          </a:p>
          <a:p>
            <a:r>
              <a:rPr lang="en-US" sz="1400" b="1" dirty="0" smtClean="0">
                <a:latin typeface="Courier New" charset="0"/>
                <a:ea typeface="Courier New" charset="0"/>
                <a:cs typeface="Courier New" charset="0"/>
              </a:rPr>
              <a:t> 0 1 2 3 4 5 6 7 8 9 0 1 2 3 4 5 6 7 8 9 0 1 2 3 4 5 6 7 8 9 0 1</a:t>
            </a:r>
          </a:p>
          <a:p>
            <a:r>
              <a:rPr lang="en-US" sz="1400" b="1" dirty="0" smtClean="0">
                <a:latin typeface="Courier New" charset="0"/>
                <a:ea typeface="Courier New" charset="0"/>
                <a:cs typeface="Courier New" charset="0"/>
              </a:rPr>
              <a:t>+-+-+-+-+-+-+-+-+-+-+-+-+-+-+-+-+-+-+-+-+-+-+-+-+-+-+-+-+-+-+-+-+</a:t>
            </a:r>
          </a:p>
          <a:p>
            <a:r>
              <a:rPr lang="en-US" sz="1400" b="1" dirty="0" smtClean="0">
                <a:latin typeface="Courier New" charset="0"/>
                <a:ea typeface="Courier New" charset="0"/>
                <a:cs typeface="Courier New" charset="0"/>
              </a:rPr>
              <a:t>|                     Autonomous System Number                  |</a:t>
            </a:r>
          </a:p>
          <a:p>
            <a:r>
              <a:rPr lang="en-US" sz="1400" b="1" dirty="0" smtClean="0">
                <a:latin typeface="Courier New" charset="0"/>
                <a:ea typeface="Courier New" charset="0"/>
                <a:cs typeface="Courier New" charset="0"/>
              </a:rPr>
              <a:t>+-+-+-+-+-+-+-+-+-+-+-+-+-+-+-+-+-+-+-+-+-+-+-+-+-+-+-+-+-+-+-+-+</a:t>
            </a:r>
          </a:p>
          <a:p>
            <a:r>
              <a:rPr lang="en-US" sz="1400" b="1" dirty="0" smtClean="0">
                <a:latin typeface="Courier New" charset="0"/>
                <a:ea typeface="Courier New" charset="0"/>
                <a:cs typeface="Courier New" charset="0"/>
              </a:rPr>
              <a:t>|                         Local Data Part 1                     |</a:t>
            </a:r>
          </a:p>
          <a:p>
            <a:r>
              <a:rPr lang="en-US" sz="1400" b="1" dirty="0" smtClean="0">
                <a:latin typeface="Courier New" charset="0"/>
                <a:ea typeface="Courier New" charset="0"/>
                <a:cs typeface="Courier New" charset="0"/>
              </a:rPr>
              <a:t>+-+-+-+-+-+-+-+-+-+-+-+-+-+-+-+-+-+-+-+-+-+-+-+-+-+-+-+-+-+-+-+-+</a:t>
            </a:r>
          </a:p>
          <a:p>
            <a:r>
              <a:rPr lang="en-US" sz="1400" b="1" dirty="0" smtClean="0">
                <a:latin typeface="Courier New" charset="0"/>
                <a:ea typeface="Courier New" charset="0"/>
                <a:cs typeface="Courier New" charset="0"/>
              </a:rPr>
              <a:t>|                         Local Data Part 2                     |</a:t>
            </a:r>
          </a:p>
          <a:p>
            <a:r>
              <a:rPr lang="en-US" sz="1400" b="1" dirty="0" smtClean="0">
                <a:latin typeface="Courier New" charset="0"/>
                <a:ea typeface="Courier New" charset="0"/>
                <a:cs typeface="Courier New" charset="0"/>
              </a:rPr>
              <a:t>+-+-+-+-+-+-+-+-+-+-+-+-+-+-+-+-+-+-+-+-+-+-+-+-+-+-+-+-+-+-+-+-+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801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33" y="3560233"/>
            <a:ext cx="10782300" cy="2806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133" y="359833"/>
            <a:ext cx="4445000" cy="3200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38767" y="829734"/>
            <a:ext cx="4772460" cy="3210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b="1" dirty="0" smtClean="0">
                <a:latin typeface="Zapfino" charset="0"/>
                <a:ea typeface="Zapfino" charset="0"/>
                <a:cs typeface="Zapfino" charset="0"/>
              </a:rPr>
              <a:t>When </a:t>
            </a:r>
            <a:r>
              <a:rPr lang="en-GB" sz="9600" dirty="0" smtClean="0">
                <a:latin typeface="Handwriting - Dakota" charset="0"/>
                <a:ea typeface="Handwriting - Dakota" charset="0"/>
                <a:cs typeface="Handwriting - Dakota" charset="0"/>
              </a:rPr>
              <a:t>?</a:t>
            </a:r>
            <a:endParaRPr lang="en-US" sz="9600" dirty="0">
              <a:latin typeface="Handwriting - Dakota" charset="0"/>
              <a:ea typeface="Handwriting - Dakota" charset="0"/>
              <a:cs typeface="Handwriting - Dakot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16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87229" y="623731"/>
            <a:ext cx="39292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Arial Rounded MT Bold" charset="0"/>
                <a:ea typeface="Arial Rounded MT Bold" charset="0"/>
                <a:cs typeface="Arial Rounded MT Bold" charset="0"/>
              </a:rPr>
              <a:t>BGP LARGE</a:t>
            </a:r>
          </a:p>
          <a:p>
            <a:pPr algn="ctr"/>
            <a:r>
              <a:rPr lang="en-US" sz="4000" dirty="0" smtClean="0">
                <a:latin typeface="Arial Rounded MT Bold" charset="0"/>
                <a:ea typeface="Arial Rounded MT Bold" charset="0"/>
                <a:cs typeface="Arial Rounded MT Bold" charset="0"/>
              </a:rPr>
              <a:t>COMMUNITIES</a:t>
            </a:r>
            <a:endParaRPr lang="en-US" sz="4000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9" y="1494029"/>
            <a:ext cx="10128891" cy="46120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87444" y="777619"/>
            <a:ext cx="4769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atin typeface="Arial Rounded MT Bold" charset="0"/>
                <a:ea typeface="Arial Rounded MT Bold" charset="0"/>
                <a:cs typeface="Arial Rounded MT Bold" charset="0"/>
              </a:rPr>
              <a:t>Implementations ..</a:t>
            </a:r>
            <a:endParaRPr lang="en-US" sz="4000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73159" y="3047998"/>
            <a:ext cx="2028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FIRST OSS IMPLEMENTATION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17604" y="3047999"/>
            <a:ext cx="1737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COMPLETE patch by JOB</a:t>
            </a:r>
          </a:p>
        </p:txBody>
      </p:sp>
    </p:spTree>
    <p:extLst>
      <p:ext uri="{BB962C8B-B14F-4D97-AF65-F5344CB8AC3E}">
        <p14:creationId xmlns:p14="http://schemas.microsoft.com/office/powerpoint/2010/main" val="116073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381001"/>
            <a:ext cx="6388100" cy="3251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300" y="2510366"/>
            <a:ext cx="64135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14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112" y="416623"/>
            <a:ext cx="11840677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smtClean="0">
                <a:cs typeface="+mj-cs"/>
              </a:rPr>
              <a:t>Credits:</a:t>
            </a:r>
            <a:endParaRPr lang="en-US" sz="6000" dirty="0" smtClean="0">
              <a:cs typeface="+mj-cs"/>
              <a:hlinkClick r:id="rId2"/>
            </a:endParaRPr>
          </a:p>
          <a:p>
            <a:endParaRPr lang="en-US" sz="2800" dirty="0"/>
          </a:p>
          <a:p>
            <a:r>
              <a:rPr lang="en-US" sz="3600" dirty="0" smtClean="0">
                <a:cs typeface="+mj-cs"/>
                <a:hlinkClick r:id="rId2"/>
              </a:rPr>
              <a:t>http://largebgpcommunities.net/</a:t>
            </a:r>
            <a:endParaRPr lang="en-US" sz="3600" dirty="0" smtClean="0">
              <a:cs typeface="+mj-cs"/>
            </a:endParaRPr>
          </a:p>
          <a:p>
            <a:r>
              <a:rPr lang="en-US" sz="2800" b="1" dirty="0" smtClean="0">
                <a:cs typeface="+mj-cs"/>
              </a:rPr>
              <a:t>all you need to know is there !</a:t>
            </a:r>
          </a:p>
          <a:p>
            <a:endParaRPr lang="en-US" sz="2800" dirty="0" smtClean="0">
              <a:cs typeface="+mj-cs"/>
            </a:endParaRPr>
          </a:p>
          <a:p>
            <a:r>
              <a:rPr lang="en-GB" sz="6000" dirty="0" smtClean="0"/>
              <a:t>Thank you:</a:t>
            </a:r>
          </a:p>
          <a:p>
            <a:endParaRPr lang="en-GB" sz="2800" dirty="0" smtClean="0"/>
          </a:p>
          <a:p>
            <a:r>
              <a:rPr lang="en-GB" sz="3600" dirty="0" smtClean="0">
                <a:cs typeface="+mj-cs"/>
                <a:hlinkClick r:id="rId3"/>
              </a:rPr>
              <a:t>https://github.com/pierky/bgp-large-communities-playground</a:t>
            </a:r>
            <a:endParaRPr lang="en-GB" sz="3600" dirty="0" smtClean="0">
              <a:cs typeface="+mj-cs"/>
            </a:endParaRPr>
          </a:p>
          <a:p>
            <a:endParaRPr lang="en-US" sz="2800" dirty="0" smtClean="0">
              <a:cs typeface="+mj-cs"/>
            </a:endParaRPr>
          </a:p>
          <a:p>
            <a:endParaRPr lang="en-US" sz="2800" dirty="0" smtClean="0">
              <a:cs typeface="+mj-cs"/>
            </a:endParaRPr>
          </a:p>
          <a:p>
            <a:r>
              <a:rPr lang="en-US" sz="2000" dirty="0" smtClean="0">
                <a:cs typeface="+mj-cs"/>
              </a:rPr>
              <a:t>And everyone who supported the draft on the IETF mailing list</a:t>
            </a:r>
          </a:p>
          <a:p>
            <a:r>
              <a:rPr lang="en-US" sz="2000" dirty="0" smtClean="0">
                <a:cs typeface="+mj-cs"/>
              </a:rPr>
              <a:t>(You know who you are </a:t>
            </a:r>
            <a:r>
              <a:rPr lang="mr-IN" sz="2000" dirty="0" smtClean="0">
                <a:cs typeface="+mj-cs"/>
              </a:rPr>
              <a:t>–</a:t>
            </a:r>
            <a:r>
              <a:rPr lang="en-US" sz="2000" dirty="0" smtClean="0">
                <a:cs typeface="+mj-cs"/>
              </a:rPr>
              <a:t> beers are on me Tuesday)</a:t>
            </a:r>
            <a:endParaRPr lang="en-US" sz="2000" dirty="0"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067" y="161868"/>
            <a:ext cx="5111779" cy="408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184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341</Words>
  <Application>Microsoft Macintosh PowerPoint</Application>
  <PresentationFormat>Widescreen</PresentationFormat>
  <Paragraphs>104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Arial Rounded MT Bold</vt:lpstr>
      <vt:lpstr>Bernard MT Condensed</vt:lpstr>
      <vt:lpstr>Calibri</vt:lpstr>
      <vt:lpstr>Calibri Light</vt:lpstr>
      <vt:lpstr>Courier New</vt:lpstr>
      <vt:lpstr>Handwriting - Dakota</vt:lpstr>
      <vt:lpstr>Mangal</vt:lpstr>
      <vt:lpstr>Zapfino</vt:lpstr>
      <vt:lpstr>Office Theme</vt:lpstr>
      <vt:lpstr>Talk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</dc:title>
  <dc:creator>Thomas Mangin</dc:creator>
  <cp:lastModifiedBy>Thomas Mangin</cp:lastModifiedBy>
  <cp:revision>52</cp:revision>
  <dcterms:created xsi:type="dcterms:W3CDTF">2016-11-20T10:21:50Z</dcterms:created>
  <dcterms:modified xsi:type="dcterms:W3CDTF">2016-11-20T13:12:56Z</dcterms:modified>
</cp:coreProperties>
</file>