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8" r:id="rId2"/>
    <p:sldId id="308" r:id="rId3"/>
    <p:sldId id="275" r:id="rId4"/>
    <p:sldId id="258" r:id="rId5"/>
    <p:sldId id="280" r:id="rId6"/>
    <p:sldId id="292" r:id="rId7"/>
    <p:sldId id="294" r:id="rId8"/>
    <p:sldId id="282" r:id="rId9"/>
    <p:sldId id="293" r:id="rId10"/>
    <p:sldId id="295" r:id="rId11"/>
    <p:sldId id="298" r:id="rId12"/>
    <p:sldId id="296" r:id="rId13"/>
    <p:sldId id="297" r:id="rId14"/>
    <p:sldId id="311" r:id="rId15"/>
    <p:sldId id="299" r:id="rId16"/>
    <p:sldId id="310" r:id="rId17"/>
    <p:sldId id="303" r:id="rId18"/>
    <p:sldId id="312" r:id="rId19"/>
    <p:sldId id="304" r:id="rId20"/>
    <p:sldId id="305" r:id="rId21"/>
    <p:sldId id="300" r:id="rId22"/>
    <p:sldId id="301" r:id="rId23"/>
    <p:sldId id="268" r:id="rId24"/>
    <p:sldId id="269" r:id="rId25"/>
    <p:sldId id="273" r:id="rId26"/>
    <p:sldId id="309" r:id="rId27"/>
    <p:sldId id="279" r:id="rId28"/>
    <p:sldId id="271" r:id="rId29"/>
    <p:sldId id="272" r:id="rId30"/>
    <p:sldId id="284" r:id="rId31"/>
    <p:sldId id="277" r:id="rId32"/>
    <p:sldId id="307" r:id="rId33"/>
    <p:sldId id="306" r:id="rId3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FE3"/>
    <a:srgbClr val="36C68F"/>
    <a:srgbClr val="D43139"/>
    <a:srgbClr val="D61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86395"/>
  </p:normalViewPr>
  <p:slideViewPr>
    <p:cSldViewPr snapToGrid="0" snapToObjects="1">
      <p:cViewPr>
        <p:scale>
          <a:sx n="100" d="100"/>
          <a:sy n="100" d="100"/>
        </p:scale>
        <p:origin x="264" y="-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21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82527-82AF-8445-98B0-45376695FB3B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EBF58-CD73-4741-BEC2-FE2610BF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69530-9030-5E46-B47A-B6E765E9CF10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5959D-9E5D-7549-9C30-8CF03FEE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5959D-9E5D-7549-9C30-8CF03FEE5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5959D-9E5D-7549-9C30-8CF03FEE56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5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21" y="17756"/>
            <a:ext cx="3603810" cy="8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685361" y="6488668"/>
            <a:ext cx="10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Présentation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d’ExaBGP</a:t>
            </a:r>
            <a:r>
              <a:rPr lang="en-US" baseline="0" dirty="0" smtClean="0"/>
              <a:t>  |  Thomas </a:t>
            </a:r>
            <a:r>
              <a:rPr lang="en-US" baseline="0" dirty="0" err="1" smtClean="0"/>
              <a:t>Mangin</a:t>
            </a:r>
            <a:r>
              <a:rPr lang="en-US" baseline="0" dirty="0" smtClean="0"/>
              <a:t> | </a:t>
            </a:r>
            <a:r>
              <a:rPr lang="en-US" baseline="0" dirty="0" err="1" smtClean="0"/>
              <a:t>FRnOG</a:t>
            </a:r>
            <a:r>
              <a:rPr lang="en-US" baseline="0" dirty="0" smtClean="0"/>
              <a:t> 26 Avril 2016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12192000" cy="17232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21" y="17756"/>
            <a:ext cx="3603810" cy="8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685361" y="6488668"/>
            <a:ext cx="10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Présentation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d’ExaBGP</a:t>
            </a:r>
            <a:r>
              <a:rPr lang="en-US" baseline="0" dirty="0" smtClean="0"/>
              <a:t>  |  Thomas </a:t>
            </a:r>
            <a:r>
              <a:rPr lang="en-US" baseline="0" dirty="0" err="1" smtClean="0"/>
              <a:t>Mangin</a:t>
            </a:r>
            <a:r>
              <a:rPr lang="en-US" baseline="0" dirty="0" smtClean="0"/>
              <a:t> | </a:t>
            </a:r>
            <a:r>
              <a:rPr lang="en-US" baseline="0" dirty="0" err="1" smtClean="0"/>
              <a:t>FRnOG</a:t>
            </a:r>
            <a:r>
              <a:rPr lang="en-US" baseline="0" dirty="0" smtClean="0"/>
              <a:t> 26 Avril 2016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12192000" cy="1723292"/>
          </a:xfrm>
          <a:prstGeom prst="rect">
            <a:avLst/>
          </a:prstGeom>
          <a:solidFill>
            <a:srgbClr val="D431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21" y="17756"/>
            <a:ext cx="3603810" cy="8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685361" y="6488668"/>
            <a:ext cx="10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Présentation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d’ExaBGP</a:t>
            </a:r>
            <a:r>
              <a:rPr lang="en-US" baseline="0" dirty="0" smtClean="0"/>
              <a:t>  |  Thomas </a:t>
            </a:r>
            <a:r>
              <a:rPr lang="en-US" baseline="0" dirty="0" err="1" smtClean="0"/>
              <a:t>Mangin</a:t>
            </a:r>
            <a:r>
              <a:rPr lang="en-US" baseline="0" dirty="0" smtClean="0"/>
              <a:t> | </a:t>
            </a:r>
            <a:r>
              <a:rPr lang="en-US" baseline="0" dirty="0" err="1" smtClean="0"/>
              <a:t>FRnOG</a:t>
            </a:r>
            <a:r>
              <a:rPr lang="en-US" baseline="0" dirty="0" smtClean="0"/>
              <a:t> 26 Avril 2016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12192000" cy="1723292"/>
          </a:xfrm>
          <a:prstGeom prst="rect">
            <a:avLst/>
          </a:prstGeom>
          <a:solidFill>
            <a:srgbClr val="36C6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21" y="17756"/>
            <a:ext cx="3603810" cy="8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685361" y="6488668"/>
            <a:ext cx="10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Présentation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d’ExaBGP</a:t>
            </a:r>
            <a:r>
              <a:rPr lang="en-US" baseline="0" dirty="0" smtClean="0"/>
              <a:t>  |  Thomas </a:t>
            </a:r>
            <a:r>
              <a:rPr lang="en-US" baseline="0" dirty="0" err="1" smtClean="0"/>
              <a:t>Mangin</a:t>
            </a:r>
            <a:r>
              <a:rPr lang="en-US" baseline="0" dirty="0" smtClean="0"/>
              <a:t> | </a:t>
            </a:r>
            <a:r>
              <a:rPr lang="en-US" baseline="0" dirty="0" err="1" smtClean="0"/>
              <a:t>FRnOG</a:t>
            </a:r>
            <a:r>
              <a:rPr lang="en-US" baseline="0" dirty="0" smtClean="0"/>
              <a:t> 26 Avril 2016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12192000" cy="1723292"/>
          </a:xfrm>
          <a:prstGeom prst="rect">
            <a:avLst/>
          </a:prstGeom>
          <a:solidFill>
            <a:srgbClr val="1C6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21" y="17756"/>
            <a:ext cx="3603810" cy="8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1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89" y="0"/>
            <a:ext cx="3603810" cy="8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hub.com/Exa-Networks/exabgp.git" TargetMode="Externa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ter.im/Exa-Networks/exabgp" TargetMode="Externa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hub.com/exa-networks/exabgp/issues/32" TargetMode="Externa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Exa-Networks/exabgp/wiki/Related-articles" TargetMode="External"/><Relationship Id="rId4" Type="http://schemas.openxmlformats.org/officeDocument/2006/relationships/hyperlink" Target="http://thomas.mangin.com/data/pdf/" TargetMode="External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Exa-Networks/exabg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dpiekacz/gixlg" TargetMode="External"/><Relationship Id="rId3" Type="http://schemas.openxmlformats.org/officeDocument/2006/relationships/image" Target="../media/image2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petrie-grow-mrt-add-paths-00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labs.ripe.net/Members/colin_petrie/updates-to-the-ripe-ncc-routing-information-servic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der6.com/" TargetMode="External"/><Relationship Id="rId4" Type="http://schemas.openxmlformats.org/officeDocument/2006/relationships/hyperlink" Target="http://www.internap.com/network-services/ip-services/miro-controller/" TargetMode="Externa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noction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infowolfe/exabgp-edgerouter" TargetMode="External"/><Relationship Id="rId3" Type="http://schemas.openxmlformats.org/officeDocument/2006/relationships/hyperlink" Target="https://www.cymru.com/jtk/misc/utr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stVPSEestiOu/fastnetmon" TargetMode="External"/><Relationship Id="rId4" Type="http://schemas.openxmlformats.org/officeDocument/2006/relationships/hyperlink" Target="https://www.nanog.org/sites/default/files/tuesday_general_ddos_ryburn_63.16.pdf" TargetMode="External"/><Relationship Id="rId5" Type="http://schemas.openxmlformats.org/officeDocument/2006/relationships/hyperlink" Target="https://www.nanog.org/sites/default/files/tuesday_lt_kristoff_utrs.pdf" TargetMode="External"/><Relationship Id="rId6" Type="http://schemas.openxmlformats.org/officeDocument/2006/relationships/hyperlink" Target="http://perso.nautile.fr/prez/fgabut-flowspec-frnog-fina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s://github.com/pyke369/exabgp-helpers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vincent.bernat.im/en/blog/2013-exabgp-highavailability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its.shutterstock.com/2014/05/22/stop-buying-load-balancers-and-start-controlling-your-traffic-flow-with-softwar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hyperlink" Target="https://github.com/Exa-Networks/exabgp/wiki/Other-OSS-BGP-implementation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ke369/exabgp-helpers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Orange-OpenSource/bagpipe-bg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Exa-Networks/exabgp/wiki/Related-articles" TargetMode="External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thomas.mangin.com/data/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14548" y="3737498"/>
            <a:ext cx="10162903" cy="1246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Presentation </a:t>
            </a:r>
            <a:r>
              <a:rPr lang="en-US" sz="4800" dirty="0" err="1" smtClean="0"/>
              <a:t>d’ExaBGP</a:t>
            </a:r>
            <a:endParaRPr lang="en-US" sz="4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2857500"/>
            <a:ext cx="91440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63500"/>
            <a:ext cx="12192000" cy="69067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778000"/>
            <a:ext cx="3022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787 L 0.23997 -0.4187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0000 0101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sz="3500" dirty="0" smtClean="0"/>
              <a:t>Installation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 smtClean="0"/>
              <a:t># pip </a:t>
            </a:r>
            <a:r>
              <a:rPr lang="en-US" sz="2800" dirty="0"/>
              <a:t>install </a:t>
            </a:r>
            <a:r>
              <a:rPr lang="en-US" sz="2800" dirty="0" err="1" smtClean="0"/>
              <a:t>exabgp</a:t>
            </a:r>
            <a:endParaRPr lang="en-US" sz="28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 smtClean="0"/>
              <a:t># python </a:t>
            </a:r>
            <a:r>
              <a:rPr lang="en-US" sz="2800" dirty="0"/>
              <a:t>-m </a:t>
            </a:r>
            <a:r>
              <a:rPr lang="en-US" sz="2800" dirty="0" err="1"/>
              <a:t>exabgp</a:t>
            </a:r>
            <a:r>
              <a:rPr lang="en-US" sz="2800" dirty="0"/>
              <a:t> </a:t>
            </a:r>
            <a:r>
              <a:rPr lang="en-US" sz="2800" dirty="0" err="1"/>
              <a:t>healthcheck</a:t>
            </a:r>
            <a:r>
              <a:rPr lang="en-US" sz="2800" dirty="0"/>
              <a:t> --</a:t>
            </a:r>
            <a:r>
              <a:rPr lang="en-US" sz="2800" dirty="0" smtClean="0"/>
              <a:t>help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26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2800" dirty="0" smtClean="0"/>
              <a:t># git </a:t>
            </a:r>
            <a:r>
              <a:rPr lang="fr-FR" sz="2800" dirty="0"/>
              <a:t>clone </a:t>
            </a:r>
            <a:r>
              <a:rPr lang="fr-FR" sz="2800" dirty="0">
                <a:hlinkClick r:id="rId2"/>
              </a:rPr>
              <a:t>https://</a:t>
            </a:r>
            <a:r>
              <a:rPr lang="fr-FR" sz="2800" dirty="0" smtClean="0">
                <a:hlinkClick r:id="rId2"/>
              </a:rPr>
              <a:t>github.com/Exa-Networks/exabgp.git</a:t>
            </a:r>
            <a:endParaRPr lang="fr-FR" sz="28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2800" dirty="0" smtClean="0"/>
              <a:t># cd </a:t>
            </a:r>
            <a:r>
              <a:rPr lang="fr-FR" sz="2800" dirty="0" err="1" smtClean="0"/>
              <a:t>exabgp</a:t>
            </a:r>
            <a:endParaRPr lang="fr-FR" sz="28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2800" dirty="0" smtClean="0"/>
              <a:t># git </a:t>
            </a:r>
            <a:r>
              <a:rPr lang="fr-FR" sz="2800" dirty="0" err="1"/>
              <a:t>checkout</a:t>
            </a:r>
            <a:r>
              <a:rPr lang="fr-FR" sz="2800" dirty="0"/>
              <a:t> </a:t>
            </a:r>
            <a:r>
              <a:rPr lang="fr-FR" sz="2800" dirty="0" smtClean="0"/>
              <a:t>3.4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2800" dirty="0"/>
              <a:t># export PATH=$PATH:`</a:t>
            </a:r>
            <a:r>
              <a:rPr lang="fr-FR" sz="2800" dirty="0" err="1"/>
              <a:t>pwd</a:t>
            </a:r>
            <a:r>
              <a:rPr lang="fr-FR" sz="2800" dirty="0"/>
              <a:t>`/</a:t>
            </a:r>
            <a:r>
              <a:rPr lang="fr-FR" sz="2800" dirty="0" err="1"/>
              <a:t>exabgp</a:t>
            </a:r>
            <a:r>
              <a:rPr lang="fr-FR" sz="2800" dirty="0"/>
              <a:t>/</a:t>
            </a:r>
            <a:r>
              <a:rPr lang="fr-FR" sz="2800" dirty="0" err="1"/>
              <a:t>sbin</a:t>
            </a:r>
            <a:r>
              <a:rPr lang="fr-FR" sz="2800" dirty="0"/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2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# </a:t>
            </a:r>
            <a:r>
              <a:rPr lang="en-US" sz="2800" dirty="0" err="1"/>
              <a:t>exabgp</a:t>
            </a:r>
            <a:r>
              <a:rPr lang="en-US" sz="2800" dirty="0"/>
              <a:t> --</a:t>
            </a:r>
            <a:r>
              <a:rPr lang="en-US" sz="2800" dirty="0" smtClean="0"/>
              <a:t>help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988068"/>
            <a:ext cx="3295650" cy="22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command 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Options utiles en cas de problèmes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-</a:t>
            </a:r>
            <a:r>
              <a:rPr lang="fr-FR" dirty="0" err="1"/>
              <a:t>t</a:t>
            </a:r>
            <a:r>
              <a:rPr lang="fr-FR" dirty="0"/>
              <a:t>    vérification du fichier de configuration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-1   une seule connexion TCP vers le </a:t>
            </a:r>
            <a:r>
              <a:rPr lang="fr-FR" dirty="0" err="1"/>
              <a:t>peer</a:t>
            </a: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-d   active presque toutes les options de débogage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-p   en cas de crash, démarre le  débogueur de python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err="1" smtClean="0"/>
              <a:t>ExaBGP</a:t>
            </a:r>
            <a:r>
              <a:rPr lang="fr-FR" dirty="0" smtClean="0"/>
              <a:t> reporte sur STDERR ce qu’il faut me fournir sur </a:t>
            </a:r>
            <a:r>
              <a:rPr lang="fr-FR" dirty="0" err="1" smtClean="0"/>
              <a:t>GitHub</a:t>
            </a:r>
            <a:r>
              <a:rPr lang="fr-FR" dirty="0" smtClean="0"/>
              <a:t> pour avoir de l’aide </a:t>
            </a: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SVP, SVP, SVP pour les reports de bugs sur </a:t>
            </a:r>
            <a:r>
              <a:rPr lang="fr-FR" dirty="0" err="1" smtClean="0"/>
              <a:t>GitHub</a:t>
            </a:r>
            <a:r>
              <a:rPr lang="fr-FR" dirty="0" smtClean="0"/>
              <a:t> délimitez le copier/coller avec  ```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Si vous avec un compte </a:t>
            </a:r>
            <a:r>
              <a:rPr lang="fr-FR" dirty="0" err="1" smtClean="0"/>
              <a:t>Github</a:t>
            </a:r>
            <a:r>
              <a:rPr lang="fr-FR" dirty="0" smtClean="0"/>
              <a:t>, contactez-moi sur </a:t>
            </a:r>
            <a:r>
              <a:rPr lang="fr-FR" dirty="0" err="1" smtClean="0"/>
              <a:t>Gitter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://gitter.im/Exa-Networks/exabgp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68" y="1988068"/>
            <a:ext cx="2126732" cy="2126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8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Configuration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sz="2800" dirty="0" err="1" smtClean="0"/>
              <a:t>ExaBGP</a:t>
            </a:r>
            <a:r>
              <a:rPr lang="fr-FR" sz="2800" dirty="0" smtClean="0"/>
              <a:t> a un fichier de configuration (format .</a:t>
            </a:r>
            <a:r>
              <a:rPr lang="fr-FR" sz="2800" dirty="0" err="1" smtClean="0"/>
              <a:t>ini</a:t>
            </a:r>
            <a:r>
              <a:rPr lang="fr-FR" sz="2800" dirty="0" smtClean="0"/>
              <a:t>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2800" dirty="0" smtClean="0"/>
              <a:t>Principalement log, cache et option pour le démon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1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# </a:t>
            </a:r>
            <a:r>
              <a:rPr lang="fr-FR" dirty="0"/>
              <a:t>./</a:t>
            </a:r>
            <a:r>
              <a:rPr lang="fr-FR" dirty="0" err="1"/>
              <a:t>sbin</a:t>
            </a:r>
            <a:r>
              <a:rPr lang="fr-FR" dirty="0"/>
              <a:t>/</a:t>
            </a:r>
            <a:r>
              <a:rPr lang="fr-FR" dirty="0" err="1"/>
              <a:t>exabgp</a:t>
            </a:r>
            <a:r>
              <a:rPr lang="fr-FR" dirty="0"/>
              <a:t> --help  | </a:t>
            </a:r>
            <a:r>
              <a:rPr lang="fr-FR" dirty="0" err="1"/>
              <a:t>grep</a:t>
            </a:r>
            <a:r>
              <a:rPr lang="fr-FR" dirty="0"/>
              <a:t> -- "- </a:t>
            </a:r>
            <a:r>
              <a:rPr lang="fr-FR" dirty="0" err="1"/>
              <a:t>exabgp</a:t>
            </a:r>
            <a:r>
              <a:rPr lang="fr-FR" dirty="0"/>
              <a:t>." | </a:t>
            </a:r>
            <a:r>
              <a:rPr lang="fr-FR" dirty="0" err="1"/>
              <a:t>wc</a:t>
            </a:r>
            <a:r>
              <a:rPr lang="fr-FR" dirty="0"/>
              <a:t> –l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37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000" dirty="0"/>
              <a:t/>
            </a:r>
            <a:br>
              <a:rPr lang="fr-FR" sz="1000" dirty="0"/>
            </a:br>
            <a:r>
              <a:rPr lang="fr-FR" dirty="0" smtClean="0"/>
              <a:t># </a:t>
            </a:r>
            <a:r>
              <a:rPr lang="fr-FR" dirty="0" err="1" smtClean="0"/>
              <a:t>env</a:t>
            </a:r>
            <a:r>
              <a:rPr lang="fr-FR" dirty="0" smtClean="0"/>
              <a:t> </a:t>
            </a:r>
            <a:r>
              <a:rPr lang="fr-FR" dirty="0" err="1"/>
              <a:t>exabgp.log.all</a:t>
            </a:r>
            <a:r>
              <a:rPr lang="fr-FR" dirty="0"/>
              <a:t>=1 ./</a:t>
            </a:r>
            <a:r>
              <a:rPr lang="fr-FR" dirty="0" err="1"/>
              <a:t>sbin</a:t>
            </a:r>
            <a:r>
              <a:rPr lang="fr-FR" dirty="0"/>
              <a:t>/</a:t>
            </a:r>
            <a:r>
              <a:rPr lang="fr-FR" dirty="0" err="1"/>
              <a:t>exabgp</a:t>
            </a:r>
            <a:r>
              <a:rPr lang="fr-FR" dirty="0"/>
              <a:t> --</a:t>
            </a:r>
            <a:r>
              <a:rPr lang="fr-FR" dirty="0" err="1" smtClean="0"/>
              <a:t>diff-ini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000" dirty="0"/>
              <a:t/>
            </a:r>
            <a:br>
              <a:rPr lang="fr-FR" sz="1000" dirty="0"/>
            </a:br>
            <a:r>
              <a:rPr lang="fr-FR" dirty="0" smtClean="0"/>
              <a:t>[</a:t>
            </a:r>
            <a:r>
              <a:rPr lang="fr-FR" dirty="0" err="1"/>
              <a:t>exabgp.log</a:t>
            </a:r>
            <a:r>
              <a:rPr lang="fr-FR" dirty="0" smtClean="0"/>
              <a:t>]</a:t>
            </a:r>
            <a:br>
              <a:rPr lang="fr-FR" dirty="0" smtClean="0"/>
            </a:br>
            <a:r>
              <a:rPr lang="fr-FR" dirty="0" smtClean="0"/>
              <a:t>all </a:t>
            </a:r>
            <a:r>
              <a:rPr lang="fr-FR" dirty="0"/>
              <a:t>= </a:t>
            </a:r>
            <a:r>
              <a:rPr lang="fr-FR" dirty="0" err="1" smtClean="0"/>
              <a:t>true</a:t>
            </a: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-- </a:t>
            </a:r>
            <a:r>
              <a:rPr lang="fr-FR" dirty="0" err="1" smtClean="0"/>
              <a:t>diff-ini</a:t>
            </a:r>
            <a:r>
              <a:rPr lang="fr-FR" dirty="0" smtClean="0"/>
              <a:t>, --</a:t>
            </a:r>
            <a:r>
              <a:rPr lang="fr-FR" dirty="0" err="1" smtClean="0"/>
              <a:t>diff-env</a:t>
            </a:r>
            <a:r>
              <a:rPr lang="fr-FR" dirty="0" smtClean="0"/>
              <a:t>, --full-</a:t>
            </a:r>
            <a:r>
              <a:rPr lang="fr-FR" dirty="0" err="1" smtClean="0"/>
              <a:t>ini</a:t>
            </a:r>
            <a:r>
              <a:rPr lang="fr-FR" dirty="0" smtClean="0"/>
              <a:t>, --full-</a:t>
            </a:r>
            <a:r>
              <a:rPr lang="fr-FR" dirty="0" err="1" smtClean="0"/>
              <a:t>env</a:t>
            </a:r>
            <a:r>
              <a:rPr lang="fr-FR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68" y="3313631"/>
            <a:ext cx="4573781" cy="27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SIGNAL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Les signaux suivants peuvent être utilisés:</a:t>
            </a:r>
          </a:p>
          <a:p>
            <a:pPr marL="342900" lvl="1" indent="-342900">
              <a:spcBef>
                <a:spcPts val="1000"/>
              </a:spcBef>
              <a:buFont typeface="Arial" charset="0"/>
              <a:buChar char="•"/>
            </a:pPr>
            <a:r>
              <a:rPr lang="fr-FR" dirty="0" smtClean="0"/>
              <a:t>SIGLARM  : redémarre </a:t>
            </a:r>
            <a:r>
              <a:rPr lang="fr-FR" dirty="0" err="1" smtClean="0"/>
              <a:t>ExaBGP</a:t>
            </a:r>
            <a:endParaRPr lang="fr-FR" dirty="0" smtClean="0"/>
          </a:p>
          <a:p>
            <a:pPr marL="342900" lvl="1" indent="-342900">
              <a:spcBef>
                <a:spcPts val="1000"/>
              </a:spcBef>
              <a:buFont typeface="Arial" charset="0"/>
              <a:buChar char="•"/>
            </a:pPr>
            <a:r>
              <a:rPr lang="fr-FR" dirty="0" smtClean="0"/>
              <a:t>SIGUSR1   : relit la configuration</a:t>
            </a:r>
          </a:p>
          <a:p>
            <a:pPr marL="342900" lvl="1" indent="-342900">
              <a:spcBef>
                <a:spcPts val="1000"/>
              </a:spcBef>
              <a:buFont typeface="Arial" charset="0"/>
              <a:buChar char="•"/>
            </a:pPr>
            <a:r>
              <a:rPr lang="fr-FR" dirty="0" smtClean="0"/>
              <a:t>SIGUSR2   : relit la configuration et redémarre les programmes </a:t>
            </a:r>
            <a:r>
              <a:rPr lang="fr-FR" dirty="0" err="1" smtClean="0"/>
              <a:t>controlés</a:t>
            </a:r>
            <a:endParaRPr lang="fr-FR" dirty="0" smtClean="0"/>
          </a:p>
          <a:p>
            <a:pPr marL="342900" lvl="1" indent="-342900">
              <a:spcBef>
                <a:spcPts val="1000"/>
              </a:spcBef>
              <a:buFont typeface="Arial" charset="0"/>
              <a:buChar char="•"/>
            </a:pPr>
            <a:r>
              <a:rPr lang="fr-FR" dirty="0" smtClean="0"/>
              <a:t>SIGTERM  : tue proprement </a:t>
            </a:r>
            <a:r>
              <a:rPr lang="fr-FR" dirty="0" err="1" smtClean="0"/>
              <a:t>ExaBGP</a:t>
            </a:r>
            <a:endParaRPr lang="fr-FR" dirty="0" smtClean="0"/>
          </a:p>
          <a:p>
            <a:pPr marL="342900" lvl="1" indent="-342900">
              <a:spcBef>
                <a:spcPts val="1000"/>
              </a:spcBef>
              <a:buFont typeface="Arial" charset="0"/>
              <a:buChar char="•"/>
            </a:pPr>
            <a:r>
              <a:rPr lang="fr-FR" dirty="0" smtClean="0"/>
              <a:t>SIGHUP     : tue </a:t>
            </a:r>
            <a:r>
              <a:rPr lang="fr-FR" dirty="0" err="1"/>
              <a:t>ExaBGP</a:t>
            </a:r>
            <a:r>
              <a:rPr lang="fr-FR" dirty="0"/>
              <a:t> </a:t>
            </a:r>
            <a:r>
              <a:rPr lang="fr-FR" dirty="0" smtClean="0"/>
              <a:t>( </a:t>
            </a:r>
            <a:r>
              <a:rPr lang="is-IS" dirty="0" smtClean="0"/>
              <a:t> integration avec “screen” 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github.com/exa-networks/exabgp/issues/32</a:t>
            </a:r>
            <a:endParaRPr lang="fr-F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163737"/>
            <a:ext cx="2514600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6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moteur et performances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/>
              <a:t>Boucle</a:t>
            </a:r>
            <a:endParaRPr lang="fr-FR" sz="3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/>
              <a:t>	</a:t>
            </a:r>
            <a:r>
              <a:rPr lang="fr-FR" sz="3200" dirty="0"/>
              <a:t> jusqu’à une </a:t>
            </a:r>
            <a:r>
              <a:rPr lang="fr-FR" sz="3200" dirty="0" smtClean="0"/>
              <a:t>seconde (temps du </a:t>
            </a:r>
            <a:r>
              <a:rPr lang="fr-FR" sz="3200" dirty="0" err="1" smtClean="0"/>
              <a:t>reacteur</a:t>
            </a:r>
            <a:r>
              <a:rPr lang="fr-FR" sz="3200" dirty="0" smtClean="0"/>
              <a:t>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/>
              <a:t>	</a:t>
            </a:r>
            <a:r>
              <a:rPr lang="fr-FR" sz="3200" dirty="0" smtClean="0"/>
              <a:t>	«</a:t>
            </a:r>
            <a:r>
              <a:rPr lang="fr-FR" sz="3200" dirty="0"/>
              <a:t> avance » chaque </a:t>
            </a:r>
            <a:r>
              <a:rPr lang="fr-FR" sz="3200" dirty="0" err="1" smtClean="0"/>
              <a:t>peer</a:t>
            </a:r>
            <a:endParaRPr lang="fr-FR" sz="3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/>
              <a:t>	regarde les </a:t>
            </a:r>
            <a:r>
              <a:rPr lang="fr-FR" sz="3200" dirty="0" smtClean="0"/>
              <a:t>IOS </a:t>
            </a:r>
            <a:r>
              <a:rPr lang="fr-FR" sz="3200" dirty="0"/>
              <a:t>avec </a:t>
            </a:r>
            <a:r>
              <a:rPr lang="fr-FR" sz="3200" dirty="0" smtClean="0"/>
              <a:t>select, les traite une fois</a:t>
            </a:r>
            <a:endParaRPr lang="fr-FR" sz="3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/>
              <a:t>	</a:t>
            </a:r>
            <a:r>
              <a:rPr lang="fr-FR" sz="3200" dirty="0" smtClean="0"/>
              <a:t>ajoute </a:t>
            </a:r>
            <a:r>
              <a:rPr lang="fr-FR" sz="3200" dirty="0"/>
              <a:t>les connexions entrantes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32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 err="1"/>
              <a:t>AsyncIO</a:t>
            </a:r>
            <a:r>
              <a:rPr lang="fr-FR" sz="3200" dirty="0"/>
              <a:t> avec python 2.6/2.7, comme </a:t>
            </a:r>
            <a:r>
              <a:rPr lang="fr-FR" sz="3200" dirty="0" err="1"/>
              <a:t>windows</a:t>
            </a:r>
            <a:r>
              <a:rPr lang="fr-FR" sz="3200" dirty="0"/>
              <a:t> 3.1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/>
              <a:t>	python threads sont bloquantes (GIL)	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/>
              <a:t>	2,000 </a:t>
            </a:r>
            <a:r>
              <a:rPr lang="fr-FR" sz="3200" dirty="0" err="1"/>
              <a:t>peers</a:t>
            </a:r>
            <a:r>
              <a:rPr lang="fr-FR" sz="3200" dirty="0"/>
              <a:t> par boucle/cœur (</a:t>
            </a:r>
            <a:r>
              <a:rPr lang="fr-FR" sz="3200" dirty="0" err="1"/>
              <a:t>OpenBGPD</a:t>
            </a:r>
            <a:r>
              <a:rPr lang="fr-FR" sz="3200" dirty="0"/>
              <a:t> ML)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3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/>
              <a:t>&gt; ./</a:t>
            </a:r>
            <a:r>
              <a:rPr lang="fr-FR" sz="3200" dirty="0" err="1" smtClean="0"/>
              <a:t>sbin</a:t>
            </a:r>
            <a:r>
              <a:rPr lang="fr-FR" sz="3200" dirty="0" smtClean="0"/>
              <a:t>/</a:t>
            </a:r>
            <a:r>
              <a:rPr lang="fr-FR" sz="3200" dirty="0" err="1" smtClean="0"/>
              <a:t>exabgp</a:t>
            </a:r>
            <a:r>
              <a:rPr lang="fr-FR" sz="3200" dirty="0" smtClean="0"/>
              <a:t> </a:t>
            </a:r>
            <a:r>
              <a:rPr lang="fr-FR" sz="3200" dirty="0" err="1" smtClean="0"/>
              <a:t>un.conf</a:t>
            </a:r>
            <a:r>
              <a:rPr lang="fr-FR" sz="3200" dirty="0" smtClean="0"/>
              <a:t> </a:t>
            </a:r>
            <a:r>
              <a:rPr lang="fr-FR" sz="3200" dirty="0" err="1" smtClean="0"/>
              <a:t>deux.conf</a:t>
            </a:r>
            <a:r>
              <a:rPr lang="fr-FR" sz="3200" dirty="0" smtClean="0"/>
              <a:t> </a:t>
            </a:r>
            <a:r>
              <a:rPr lang="fr-FR" sz="3200" dirty="0" err="1" smtClean="0"/>
              <a:t>trois.conf</a:t>
            </a:r>
            <a:r>
              <a:rPr lang="fr-FR" sz="3200" dirty="0" smtClean="0"/>
              <a:t> </a:t>
            </a:r>
            <a:r>
              <a:rPr lang="fr-FR" sz="3200" dirty="0" err="1" smtClean="0"/>
              <a:t>quatre.conf</a:t>
            </a:r>
            <a:endParaRPr lang="fr-FR" sz="32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/>
              <a:t>	</a:t>
            </a:r>
            <a:r>
              <a:rPr lang="fr-FR" sz="3200" dirty="0" err="1" smtClean="0"/>
              <a:t>ExaBGP</a:t>
            </a:r>
            <a:r>
              <a:rPr lang="fr-FR" sz="3200" dirty="0" smtClean="0"/>
              <a:t> démarre quatre </a:t>
            </a:r>
            <a:r>
              <a:rPr lang="fr-FR" sz="3200" dirty="0" err="1" smtClean="0"/>
              <a:t>ExaBGP</a:t>
            </a:r>
            <a:r>
              <a:rPr lang="fr-FR" sz="3200" dirty="0" smtClean="0"/>
              <a:t>, utilisant quatre cœurs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1988068"/>
            <a:ext cx="3835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fichier de configuration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172450" y="1828800"/>
            <a:ext cx="3886200" cy="45106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Syntaxe très ‘</a:t>
            </a:r>
            <a:r>
              <a:rPr lang="fr-FR" dirty="0" err="1" smtClean="0"/>
              <a:t>JunOS</a:t>
            </a:r>
            <a:r>
              <a:rPr lang="fr-FR" dirty="0" smtClean="0"/>
              <a:t>’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Absent de cet exemple</a:t>
            </a:r>
          </a:p>
          <a:p>
            <a:pPr marL="342900" lvl="1" indent="-342900">
              <a:spcBef>
                <a:spcPts val="1000"/>
              </a:spcBef>
            </a:pPr>
            <a:endParaRPr lang="fr-FR" dirty="0" smtClean="0"/>
          </a:p>
          <a:p>
            <a:pPr marL="342900" lvl="1" indent="-342900">
              <a:spcBef>
                <a:spcPts val="1000"/>
              </a:spcBef>
            </a:pPr>
            <a:r>
              <a:rPr lang="fr-FR" dirty="0" smtClean="0"/>
              <a:t>familles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ipv6 unicast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ipv4 </a:t>
            </a:r>
            <a:r>
              <a:rPr lang="fr-FR" dirty="0" err="1" smtClean="0"/>
              <a:t>mpls-vpn</a:t>
            </a: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ipv6 </a:t>
            </a:r>
            <a:r>
              <a:rPr lang="fr-FR" dirty="0"/>
              <a:t>flow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dirty="0" smtClean="0"/>
              <a:t>capacités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route-</a:t>
            </a:r>
            <a:r>
              <a:rPr lang="fr-FR" dirty="0" err="1" smtClean="0"/>
              <a:t>refresh</a:t>
            </a: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err="1" smtClean="0"/>
              <a:t>graceful</a:t>
            </a:r>
            <a:r>
              <a:rPr lang="fr-FR" dirty="0" smtClean="0"/>
              <a:t>-restart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	</a:t>
            </a:r>
            <a:r>
              <a:rPr lang="fr-FR" dirty="0" err="1" smtClean="0"/>
              <a:t>add-path</a:t>
            </a:r>
            <a:r>
              <a:rPr lang="fr-FR" dirty="0" smtClean="0"/>
              <a:t> </a:t>
            </a:r>
            <a:r>
              <a:rPr lang="fr-FR" dirty="0" err="1"/>
              <a:t>send</a:t>
            </a:r>
            <a:r>
              <a:rPr lang="fr-FR" dirty="0"/>
              <a:t>/</a:t>
            </a:r>
            <a:r>
              <a:rPr lang="fr-FR" dirty="0" err="1"/>
              <a:t>receive</a:t>
            </a:r>
            <a:endParaRPr lang="fr-F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828800"/>
            <a:ext cx="7862140" cy="45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décodeur BGP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# ./</a:t>
            </a:r>
            <a:r>
              <a:rPr lang="en-US" dirty="0" err="1"/>
              <a:t>sbin</a:t>
            </a:r>
            <a:r>
              <a:rPr lang="en-US" dirty="0"/>
              <a:t>/</a:t>
            </a:r>
            <a:r>
              <a:rPr lang="en-US" dirty="0" err="1"/>
              <a:t>exabgp</a:t>
            </a:r>
            <a:r>
              <a:rPr lang="en-US" dirty="0"/>
              <a:t> </a:t>
            </a:r>
            <a:r>
              <a:rPr lang="en-US" dirty="0" smtClean="0"/>
              <a:t>\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qa</a:t>
            </a:r>
            <a:r>
              <a:rPr lang="en-US" dirty="0" smtClean="0"/>
              <a:t>/</a:t>
            </a:r>
            <a:r>
              <a:rPr lang="en-US" dirty="0" err="1" smtClean="0"/>
              <a:t>conf</a:t>
            </a:r>
            <a:r>
              <a:rPr lang="en-US" dirty="0" smtClean="0"/>
              <a:t>/</a:t>
            </a:r>
            <a:r>
              <a:rPr lang="en-US" dirty="0" err="1" smtClean="0"/>
              <a:t>api-open.conf</a:t>
            </a:r>
            <a:r>
              <a:rPr lang="en-US" dirty="0" smtClean="0"/>
              <a:t> \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--decode \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FFFFFFFFFFFFFFFFFFFFFFFFFFFFFFFF:003C:02:0000001C4001010040020040030465016501800404000000C840050400000064000000002001010101 \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&gt;&amp;1 | </a:t>
            </a:r>
            <a:r>
              <a:rPr lang="en-US" dirty="0" err="1" smtClean="0"/>
              <a:t>egrep</a:t>
            </a:r>
            <a:r>
              <a:rPr lang="en-US" dirty="0" smtClean="0"/>
              <a:t> </a:t>
            </a:r>
            <a:r>
              <a:rPr lang="en-US" dirty="0"/>
              <a:t>"(</a:t>
            </a:r>
            <a:r>
              <a:rPr lang="en-US" dirty="0" err="1" smtClean="0"/>
              <a:t>decoded|json</a:t>
            </a:r>
            <a:r>
              <a:rPr lang="en-US" dirty="0" smtClean="0"/>
              <a:t> )” | cut –b65-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decoded update 1 1.1.1.1/32 path-information 0.0.0.0 next-hop 101.1.101.1 origin </a:t>
            </a:r>
            <a:r>
              <a:rPr lang="en-US" dirty="0" err="1"/>
              <a:t>igp</a:t>
            </a:r>
            <a:r>
              <a:rPr lang="en-US" dirty="0"/>
              <a:t> med 200 local-preference </a:t>
            </a:r>
            <a:r>
              <a:rPr lang="en-US" dirty="0" smtClean="0"/>
              <a:t>100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u</a:t>
            </a:r>
            <a:r>
              <a:rPr lang="en-US" dirty="0" smtClean="0"/>
              <a:t>pdate </a:t>
            </a:r>
            <a:r>
              <a:rPr lang="en-US" dirty="0" err="1" smtClean="0"/>
              <a:t>json</a:t>
            </a:r>
            <a:r>
              <a:rPr lang="en-US" dirty="0" smtClean="0"/>
              <a:t> </a:t>
            </a:r>
            <a:r>
              <a:rPr lang="en-US" dirty="0"/>
              <a:t>{ "</a:t>
            </a:r>
            <a:r>
              <a:rPr lang="en-US" dirty="0" err="1"/>
              <a:t>exabgp</a:t>
            </a:r>
            <a:r>
              <a:rPr lang="en-US" dirty="0"/>
              <a:t>": "3.5.0", "time": 1460367619, "host" : "</a:t>
            </a:r>
            <a:r>
              <a:rPr lang="en-US" dirty="0" err="1" smtClean="0"/>
              <a:t>thomas.local</a:t>
            </a:r>
            <a:r>
              <a:rPr lang="en-US" dirty="0"/>
              <a:t>", "</a:t>
            </a:r>
            <a:r>
              <a:rPr lang="en-US" dirty="0" err="1"/>
              <a:t>pid</a:t>
            </a:r>
            <a:r>
              <a:rPr lang="en-US" dirty="0"/>
              <a:t>" : 32511, "</a:t>
            </a:r>
            <a:r>
              <a:rPr lang="en-US" dirty="0" err="1"/>
              <a:t>ppid</a:t>
            </a:r>
            <a:r>
              <a:rPr lang="en-US" dirty="0"/>
              <a:t>" : 86579, "counter": 1, "type": "update", "neighbor": { "address": { "local": "127.0.0.1", "peer": "127.0.0.1" }, "</a:t>
            </a:r>
            <a:r>
              <a:rPr lang="en-US" dirty="0" err="1"/>
              <a:t>asn</a:t>
            </a:r>
            <a:r>
              <a:rPr lang="en-US" dirty="0"/>
              <a:t>": { "local": "1", "peer": "1" }, "direction": "in", "message": { "update": { "attribute": { "origin": "</a:t>
            </a:r>
            <a:r>
              <a:rPr lang="en-US" dirty="0" err="1"/>
              <a:t>igp</a:t>
            </a:r>
            <a:r>
              <a:rPr lang="en-US" dirty="0"/>
              <a:t>", "med": 200, "local-preference": 100 }, "announce": { "ipv4 unicast": { "101.1.101.1": { "1.1.1.1/32": { "path-information": "0.0.0.0" } } } } } } } }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811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728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ExaBGP</a:t>
            </a:r>
            <a:r>
              <a:rPr lang="en-US" dirty="0" smtClean="0">
                <a:solidFill>
                  <a:schemeClr val="bg1"/>
                </a:solidFill>
              </a:rPr>
              <a:t>, pour les </a:t>
            </a:r>
            <a:r>
              <a:rPr lang="en-US" dirty="0" err="1" smtClean="0">
                <a:solidFill>
                  <a:schemeClr val="bg1"/>
                </a:solidFill>
              </a:rPr>
              <a:t>programmeurs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02106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hlinkClick r:id="rId2"/>
              </a:rPr>
              <a:t>https://github.com/Exa-Networks/exabgp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trike="sngStrike" dirty="0" smtClean="0"/>
              <a:t>SDN</a:t>
            </a:r>
            <a:r>
              <a:rPr lang="fr-FR" dirty="0" smtClean="0"/>
              <a:t> Network Automation avec BGP</a:t>
            </a:r>
          </a:p>
          <a:p>
            <a:pPr marL="0" indent="0">
              <a:buNone/>
            </a:pPr>
            <a:r>
              <a:rPr lang="fr-FR" dirty="0" smtClean="0"/>
              <a:t>    (et un peu de programmation)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Ouvert ( utilisable avec tout langage du </a:t>
            </a:r>
            <a:r>
              <a:rPr lang="fr-FR" dirty="0" err="1" smtClean="0"/>
              <a:t>bash</a:t>
            </a:r>
            <a:r>
              <a:rPr lang="fr-FR" dirty="0" smtClean="0"/>
              <a:t> au C++ 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Plus de détails disponibles en suivant ces liens</a:t>
            </a:r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3"/>
              </a:rPr>
              <a:t>http://github.com/Exa-Networks/exabgp/wiki/Related-articles</a:t>
            </a:r>
            <a:endParaRPr lang="fr-FR" dirty="0" smtClean="0"/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4"/>
              </a:rPr>
              <a:t>http://thomas.mangin.com/data/pdf/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3300029"/>
            <a:ext cx="16256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31" y="2799210"/>
            <a:ext cx="2563737" cy="25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Configuration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10100" y="1854718"/>
            <a:ext cx="68961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Configuration actuelle (master </a:t>
            </a:r>
            <a:r>
              <a:rPr lang="fr-FR" dirty="0" err="1" smtClean="0"/>
              <a:t>branch</a:t>
            </a:r>
            <a:r>
              <a:rPr lang="fr-FR" dirty="0" smtClean="0"/>
              <a:t> on git)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Pour 3.4 – voir mes anciennes présentations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./api-</a:t>
            </a:r>
            <a:r>
              <a:rPr lang="fr-FR" dirty="0" err="1"/>
              <a:t>announce.run</a:t>
            </a:r>
            <a:r>
              <a:rPr lang="fr-FR" dirty="0"/>
              <a:t> ne reçoit que le message de terminaison d’</a:t>
            </a:r>
            <a:r>
              <a:rPr lang="fr-FR" dirty="0" err="1"/>
              <a:t>ExaBGP</a:t>
            </a: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Un grand nombre d’exemples dans le répertoire: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$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b="1" dirty="0" smtClean="0"/>
              <a:t>$</a:t>
            </a:r>
            <a:r>
              <a:rPr lang="fr-FR" b="1" dirty="0" err="1" smtClean="0"/>
              <a:t>exabgp</a:t>
            </a:r>
            <a:r>
              <a:rPr lang="fr-FR" b="1" dirty="0" smtClean="0"/>
              <a:t>/</a:t>
            </a:r>
            <a:r>
              <a:rPr lang="fr-FR" b="1" dirty="0" err="1" smtClean="0"/>
              <a:t>qa</a:t>
            </a:r>
            <a:r>
              <a:rPr lang="fr-FR" b="1" dirty="0" smtClean="0"/>
              <a:t>/</a:t>
            </a:r>
            <a:r>
              <a:rPr lang="fr-FR" b="1" dirty="0" err="1" smtClean="0"/>
              <a:t>conf</a:t>
            </a:r>
            <a:endParaRPr lang="fr-FR" b="1" dirty="0" smtClean="0"/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La seule documentation toujours à jour</a:t>
            </a:r>
            <a:r>
              <a:rPr lang="fr-FR" dirty="0"/>
              <a:t> </a:t>
            </a:r>
            <a:r>
              <a:rPr lang="fr-FR" dirty="0" smtClean="0"/>
              <a:t>(tristement)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20289"/>
            <a:ext cx="4381500" cy="48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Configuration avancée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80636"/>
            <a:ext cx="3962400" cy="4524315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fr-F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api {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processes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[process-1 process-2 ];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neighbor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-changes;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receive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{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parsed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update;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}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send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{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packets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}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} 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77200" y="1854718"/>
            <a:ext cx="3962400" cy="4524314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fr-F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api {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processes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[ process-3];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send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{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consolidate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	open;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	}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}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3700" y="1854718"/>
            <a:ext cx="370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processes</a:t>
            </a:r>
            <a:r>
              <a:rPr lang="fr-FR" dirty="0" smtClean="0"/>
              <a:t>:</a:t>
            </a:r>
          </a:p>
          <a:p>
            <a:r>
              <a:rPr lang="fr-FR" dirty="0" smtClean="0"/>
              <a:t>Les processus auxquels il faut transmettre les données</a:t>
            </a:r>
          </a:p>
          <a:p>
            <a:endParaRPr lang="fr-FR" dirty="0" smtClean="0"/>
          </a:p>
          <a:p>
            <a:r>
              <a:rPr lang="fr-FR" dirty="0" err="1" smtClean="0"/>
              <a:t>receive</a:t>
            </a:r>
            <a:r>
              <a:rPr lang="fr-FR" dirty="0" smtClean="0"/>
              <a:t>:	paquets reçus du </a:t>
            </a:r>
            <a:r>
              <a:rPr lang="fr-FR" dirty="0" err="1" smtClean="0"/>
              <a:t>peer</a:t>
            </a:r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:	paquets envoyés au </a:t>
            </a:r>
            <a:r>
              <a:rPr lang="fr-FR" dirty="0" err="1" smtClean="0"/>
              <a:t>peer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packets</a:t>
            </a:r>
            <a:r>
              <a:rPr lang="fr-FR" dirty="0" smtClean="0"/>
              <a:t>:	format binaire  (</a:t>
            </a:r>
            <a:r>
              <a:rPr lang="fr-FR" dirty="0" err="1" smtClean="0"/>
              <a:t>json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parsed</a:t>
            </a:r>
            <a:r>
              <a:rPr lang="fr-FR" dirty="0" smtClean="0"/>
              <a:t>:	format humain (</a:t>
            </a:r>
            <a:r>
              <a:rPr lang="fr-FR" dirty="0" err="1" smtClean="0"/>
              <a:t>json</a:t>
            </a:r>
            <a:r>
              <a:rPr lang="fr-FR" dirty="0" smtClean="0"/>
              <a:t>/texte)</a:t>
            </a:r>
          </a:p>
          <a:p>
            <a:r>
              <a:rPr lang="fr-FR" dirty="0" err="1" smtClean="0"/>
              <a:t>consolidate</a:t>
            </a:r>
            <a:r>
              <a:rPr lang="fr-FR" dirty="0" smtClean="0"/>
              <a:t>: ajouter le format binaire au format </a:t>
            </a:r>
            <a:r>
              <a:rPr lang="fr-FR" dirty="0" err="1" smtClean="0"/>
              <a:t>json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Ordre:</a:t>
            </a:r>
            <a:r>
              <a:rPr lang="fr-FR" dirty="0"/>
              <a:t> </a:t>
            </a:r>
            <a:r>
              <a:rPr lang="fr-FR" dirty="0" smtClean="0"/>
              <a:t>1 – binaire,</a:t>
            </a:r>
            <a:r>
              <a:rPr lang="fr-FR" dirty="0"/>
              <a:t> </a:t>
            </a:r>
            <a:r>
              <a:rPr lang="fr-FR" dirty="0" smtClean="0"/>
              <a:t>2– </a:t>
            </a:r>
            <a:r>
              <a:rPr lang="fr-FR" dirty="0" err="1" smtClean="0"/>
              <a:t>json</a:t>
            </a:r>
            <a:r>
              <a:rPr lang="fr-FR" dirty="0" smtClean="0"/>
              <a:t>/texte</a:t>
            </a:r>
          </a:p>
          <a:p>
            <a:endParaRPr lang="fr-FR" dirty="0" smtClean="0"/>
          </a:p>
          <a:p>
            <a:r>
              <a:rPr lang="fr-FR" dirty="0" smtClean="0"/>
              <a:t>Afin de toujours avoir le binaire si </a:t>
            </a:r>
            <a:r>
              <a:rPr lang="fr-FR" dirty="0" err="1" smtClean="0"/>
              <a:t>necessaire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5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14548" y="3737498"/>
            <a:ext cx="10162903" cy="1246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/>
              <a:t>Présentation</a:t>
            </a:r>
            <a:r>
              <a:rPr lang="en-US" sz="4800" dirty="0" smtClean="0"/>
              <a:t> </a:t>
            </a:r>
            <a:r>
              <a:rPr lang="en-US" sz="4800" dirty="0" err="1" smtClean="0"/>
              <a:t>d’ExaBGP</a:t>
            </a:r>
            <a:endParaRPr lang="en-US" sz="4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2857500"/>
            <a:ext cx="91440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33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Programming</a:t>
            </a:r>
            <a:r>
              <a:rPr lang="fr-FR" dirty="0" smtClean="0">
                <a:solidFill>
                  <a:schemeClr val="bg1"/>
                </a:solidFill>
              </a:rPr>
              <a:t> (en python)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10200" y="1975368"/>
            <a:ext cx="66675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Simple </a:t>
            </a:r>
            <a:r>
              <a:rPr lang="fr-FR" dirty="0" err="1" smtClean="0"/>
              <a:t>loop</a:t>
            </a:r>
            <a:r>
              <a:rPr lang="fr-FR" dirty="0" smtClean="0"/>
              <a:t> qui imprime sur STDOUT les routes à annoncer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On peut limiter la diffusion a des </a:t>
            </a:r>
            <a:r>
              <a:rPr lang="fr-FR" dirty="0" err="1" smtClean="0"/>
              <a:t>annoncements</a:t>
            </a: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‘</a:t>
            </a:r>
            <a:r>
              <a:rPr lang="fr-FR" dirty="0" err="1" smtClean="0"/>
              <a:t>neighbor</a:t>
            </a:r>
            <a:r>
              <a:rPr lang="fr-FR" dirty="0" smtClean="0"/>
              <a:t> &lt;IP&gt;[,&lt;IP&gt;]+ </a:t>
            </a:r>
            <a:r>
              <a:rPr lang="fr-FR" dirty="0" err="1" smtClean="0"/>
              <a:t>announce</a:t>
            </a:r>
            <a:r>
              <a:rPr lang="fr-FR" dirty="0" smtClean="0"/>
              <a:t> </a:t>
            </a:r>
            <a:r>
              <a:rPr lang="is-IS" dirty="0" smtClean="0"/>
              <a:t>…’</a:t>
            </a: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exemple de lecture et écriture</a:t>
            </a: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$ cat </a:t>
            </a:r>
            <a:r>
              <a:rPr lang="fr-FR" b="1" dirty="0"/>
              <a:t>$</a:t>
            </a:r>
            <a:r>
              <a:rPr lang="fr-FR" b="1" dirty="0" err="1" smtClean="0"/>
              <a:t>exabgp</a:t>
            </a:r>
            <a:r>
              <a:rPr lang="fr-FR" dirty="0" smtClean="0"/>
              <a:t>/</a:t>
            </a:r>
            <a:r>
              <a:rPr lang="fr-FR" dirty="0" err="1" smtClean="0"/>
              <a:t>etc</a:t>
            </a:r>
            <a:r>
              <a:rPr lang="fr-FR" dirty="0" smtClean="0"/>
              <a:t>/</a:t>
            </a:r>
            <a:r>
              <a:rPr lang="fr-FR" dirty="0" err="1" smtClean="0"/>
              <a:t>exabgp</a:t>
            </a:r>
            <a:r>
              <a:rPr lang="fr-FR" dirty="0" smtClean="0"/>
              <a:t>/</a:t>
            </a:r>
            <a:r>
              <a:rPr lang="fr-FR" dirty="0" err="1" smtClean="0"/>
              <a:t>processes</a:t>
            </a:r>
            <a:r>
              <a:rPr lang="fr-FR" dirty="0" smtClean="0"/>
              <a:t>/</a:t>
            </a:r>
            <a:r>
              <a:rPr lang="fr-FR" dirty="0" err="1" smtClean="0"/>
              <a:t>read-write.py</a:t>
            </a: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/>
              <a:t>Toute aide de documentation appréciée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28800"/>
            <a:ext cx="5124450" cy="48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Jacques a dit: Unit </a:t>
            </a:r>
            <a:r>
              <a:rPr lang="fr-FR" dirty="0" err="1" smtClean="0">
                <a:solidFill>
                  <a:schemeClr val="bg1"/>
                </a:solidFill>
              </a:rPr>
              <a:t>Testing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19750" y="1988068"/>
            <a:ext cx="611505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# LISTING=1 </a:t>
            </a:r>
            <a:r>
              <a:rPr lang="en-US" dirty="0"/>
              <a:t>./</a:t>
            </a:r>
            <a:r>
              <a:rPr lang="en-US" dirty="0" err="1" smtClean="0"/>
              <a:t>qa</a:t>
            </a:r>
            <a:r>
              <a:rPr lang="en-US" dirty="0" smtClean="0"/>
              <a:t>/bin/conversation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0 </a:t>
            </a:r>
            <a:r>
              <a:rPr lang="en-US" dirty="0" err="1"/>
              <a:t>addpath</a:t>
            </a:r>
            <a:r>
              <a:rPr lang="en-US" dirty="0"/>
              <a:t>                       1 </a:t>
            </a:r>
            <a:r>
              <a:rPr lang="en-US" dirty="0" smtClean="0"/>
              <a:t>aggregator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is-IS" dirty="0" smtClean="0"/>
              <a:t>…</a:t>
            </a:r>
            <a:endParaRPr lang="is-IS" sz="1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# SERVER=1 </a:t>
            </a:r>
            <a:r>
              <a:rPr lang="en-US" dirty="0"/>
              <a:t>./</a:t>
            </a:r>
            <a:r>
              <a:rPr lang="en-US" dirty="0" err="1" smtClean="0"/>
              <a:t>qa</a:t>
            </a:r>
            <a:r>
              <a:rPr lang="en-US" dirty="0" smtClean="0"/>
              <a:t>/bin/conversation</a:t>
            </a: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# </a:t>
            </a:r>
            <a:r>
              <a:rPr lang="en-US" dirty="0" smtClean="0"/>
              <a:t>CLIENT=1 </a:t>
            </a:r>
            <a:r>
              <a:rPr lang="en-US" dirty="0"/>
              <a:t>./</a:t>
            </a:r>
            <a:r>
              <a:rPr lang="en-US" dirty="0" err="1"/>
              <a:t>qa</a:t>
            </a:r>
            <a:r>
              <a:rPr lang="en-US" dirty="0"/>
              <a:t>/bin/conversation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11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# cat </a:t>
            </a:r>
            <a:r>
              <a:rPr lang="en-US" dirty="0" err="1"/>
              <a:t>qa</a:t>
            </a:r>
            <a:r>
              <a:rPr lang="en-US" dirty="0"/>
              <a:t>/</a:t>
            </a:r>
            <a:r>
              <a:rPr lang="en-US" dirty="0" err="1"/>
              <a:t>conf</a:t>
            </a:r>
            <a:r>
              <a:rPr lang="en-US" dirty="0"/>
              <a:t>/</a:t>
            </a:r>
            <a:r>
              <a:rPr lang="en-US" dirty="0" err="1"/>
              <a:t>aggregator.conf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neighbor 127.0.0.1 {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is-IS" dirty="0"/>
              <a:t>…</a:t>
            </a: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# cat </a:t>
            </a:r>
            <a:r>
              <a:rPr lang="en-US" dirty="0" err="1" smtClean="0"/>
              <a:t>qa</a:t>
            </a:r>
            <a:r>
              <a:rPr lang="en-US" dirty="0" smtClean="0"/>
              <a:t>/</a:t>
            </a:r>
            <a:r>
              <a:rPr lang="en-US" dirty="0" err="1" smtClean="0"/>
              <a:t>conf</a:t>
            </a:r>
            <a:r>
              <a:rPr lang="en-US" dirty="0" smtClean="0"/>
              <a:t>/</a:t>
            </a:r>
            <a:r>
              <a:rPr lang="en-US" dirty="0" err="1" smtClean="0"/>
              <a:t>aggregator.sequence</a:t>
            </a:r>
            <a:endParaRPr lang="en-US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1:raw:FFFFFFFFFFFFFFFFFFFFFFFFFFFFFFFF:004802:0000002D4001010040020A02020000E1DD00001B1B400304C0A801FE40050400000064400600C00708000046E0DB76E1BD12010040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" b="-1"/>
          <a:stretch/>
        </p:blipFill>
        <p:spPr>
          <a:xfrm>
            <a:off x="95249" y="1834756"/>
            <a:ext cx="5299281" cy="487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Utile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Visualisation du réseau</a:t>
            </a:r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Protection </a:t>
            </a:r>
            <a:r>
              <a:rPr lang="fr-FR" dirty="0"/>
              <a:t>DDOS </a:t>
            </a:r>
            <a:endParaRPr lang="fr-FR" dirty="0" smtClean="0"/>
          </a:p>
          <a:p>
            <a:pPr marL="800100" lvl="2" indent="-342900">
              <a:spcBef>
                <a:spcPts val="1000"/>
              </a:spcBef>
            </a:pPr>
            <a:r>
              <a:rPr lang="fr-FR" dirty="0" smtClean="0"/>
              <a:t>RTBH</a:t>
            </a:r>
          </a:p>
          <a:p>
            <a:pPr marL="800100" lvl="2" indent="-342900">
              <a:spcBef>
                <a:spcPts val="1000"/>
              </a:spcBef>
            </a:pPr>
            <a:r>
              <a:rPr lang="fr-FR" dirty="0" smtClean="0"/>
              <a:t>Flow </a:t>
            </a:r>
            <a:r>
              <a:rPr lang="fr-FR" dirty="0" err="1" smtClean="0"/>
              <a:t>Spec</a:t>
            </a:r>
            <a:endParaRPr lang="fr-FR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Programmation dynamique</a:t>
            </a:r>
          </a:p>
          <a:p>
            <a:pPr marL="800100" lvl="2" indent="-342900">
              <a:spcBef>
                <a:spcPts val="1000"/>
              </a:spcBef>
            </a:pPr>
            <a:r>
              <a:rPr lang="fr-FR" dirty="0" smtClean="0"/>
              <a:t>Remplacer BGP Best Path</a:t>
            </a:r>
          </a:p>
          <a:p>
            <a:pPr marL="800100" lvl="2" indent="-342900">
              <a:spcBef>
                <a:spcPts val="1000"/>
              </a:spcBef>
            </a:pPr>
            <a:r>
              <a:rPr lang="fr-FR" dirty="0" smtClean="0"/>
              <a:t>Répartition de flux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dirty="0" smtClean="0"/>
              <a:t>Haute disponibilité</a:t>
            </a:r>
          </a:p>
          <a:p>
            <a:pPr marL="800100" lvl="2" indent="-342900">
              <a:spcBef>
                <a:spcPts val="1000"/>
              </a:spcBef>
            </a:pPr>
            <a:r>
              <a:rPr lang="fr-FR" dirty="0" err="1"/>
              <a:t>Anycast</a:t>
            </a:r>
            <a:endParaRPr lang="fr-FR" dirty="0" smtClean="0"/>
          </a:p>
          <a:p>
            <a:pPr marL="800100" lvl="2" indent="-342900">
              <a:spcBef>
                <a:spcPts val="1000"/>
              </a:spcBef>
            </a:pPr>
            <a:r>
              <a:rPr lang="fr-FR" dirty="0" smtClean="0"/>
              <a:t>Active / Passive</a:t>
            </a:r>
            <a:endParaRPr lang="fr-FR" dirty="0"/>
          </a:p>
          <a:p>
            <a:pPr marL="342900" lvl="1" indent="-342900">
              <a:spcBef>
                <a:spcPts val="1000"/>
              </a:spcBef>
            </a:pPr>
            <a:r>
              <a:rPr lang="fr-FR" dirty="0" smtClean="0"/>
              <a:t>Autre </a:t>
            </a:r>
            <a:r>
              <a:rPr lang="is-IS" dirty="0" smtClean="0"/>
              <a:t>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941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Visualisation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7045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rId2"/>
              </a:rPr>
              <a:t>https://github.com/dpiekacz/gixlg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   par Daniel </a:t>
            </a:r>
            <a:r>
              <a:rPr lang="en-US" dirty="0" err="1" smtClean="0"/>
              <a:t>Piekacz</a:t>
            </a:r>
            <a:r>
              <a:rPr lang="en-US" dirty="0" smtClean="0"/>
              <a:t> (874 LOC)</a:t>
            </a:r>
          </a:p>
          <a:p>
            <a:pPr marL="0" indent="0">
              <a:buNone/>
            </a:pPr>
            <a:r>
              <a:rPr lang="en-US" dirty="0" smtClean="0"/>
              <a:t>Vision locale</a:t>
            </a:r>
          </a:p>
          <a:p>
            <a:pPr marL="0" indent="0">
              <a:buNone/>
            </a:pPr>
            <a:r>
              <a:rPr lang="en-US" dirty="0" smtClean="0"/>
              <a:t>”Hop to Hop”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99" y="2922083"/>
            <a:ext cx="6953801" cy="30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2886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Visualisation à grande échelle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199" y="1825625"/>
            <a:ext cx="10936673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labs.ripe.net/Members/colin_petrie/updates-to-the-ripe-ncc-routing-information-service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par Colin Petrie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RIPE experimental real-time RIS</a:t>
            </a:r>
          </a:p>
          <a:p>
            <a:pPr>
              <a:buFont typeface="Wingdings" charset="2"/>
              <a:buChar char="v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tools.ietf.org/html/draft-petrie-grow-mrt-add-paths-00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7" y="2918470"/>
            <a:ext cx="3373823" cy="21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728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Programmation dynamique du réseau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37874" y="2336616"/>
            <a:ext cx="911592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A été fait à grande échelle (pas de solution open source cependant)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Offres commerciales similaires</a:t>
            </a:r>
          </a:p>
          <a:p>
            <a:pPr lvl="1">
              <a:buFont typeface="Wingdings" charset="2"/>
              <a:buChar char="v"/>
            </a:pPr>
            <a:r>
              <a:rPr lang="fr-FR" sz="2000" dirty="0" smtClean="0">
                <a:hlinkClick r:id="rId2"/>
              </a:rPr>
              <a:t>http://www.noction.com</a:t>
            </a:r>
            <a:endParaRPr lang="fr-FR" sz="2000" dirty="0" smtClean="0"/>
          </a:p>
          <a:p>
            <a:pPr lvl="1">
              <a:buFont typeface="Wingdings" charset="2"/>
              <a:buChar char="v"/>
            </a:pPr>
            <a:r>
              <a:rPr lang="fr-FR" sz="2000" dirty="0" smtClean="0">
                <a:hlinkClick r:id="rId3"/>
              </a:rPr>
              <a:t>http://www.border6.com</a:t>
            </a:r>
            <a:endParaRPr lang="fr-FR" sz="2000" dirty="0" smtClean="0"/>
          </a:p>
          <a:p>
            <a:pPr lvl="1">
              <a:buFont typeface="Wingdings" charset="2"/>
              <a:buChar char="v"/>
            </a:pPr>
            <a:r>
              <a:rPr lang="fr-FR" sz="2000" dirty="0" smtClean="0">
                <a:hlinkClick r:id="rId4"/>
              </a:rPr>
              <a:t>http://www.internap.com/network-services/ip-services/miro-controller/</a:t>
            </a:r>
            <a:endParaRPr lang="fr-FR" sz="2000" dirty="0" smtClean="0"/>
          </a:p>
          <a:p>
            <a:pPr lvl="1">
              <a:buFont typeface="Wingdings" charset="2"/>
              <a:buChar char="v"/>
            </a:pPr>
            <a:endParaRPr lang="fr-FR" sz="2000" dirty="0" smtClean="0"/>
          </a:p>
          <a:p>
            <a:pPr marL="0" indent="0">
              <a:buNone/>
            </a:pPr>
            <a:r>
              <a:rPr lang="fr-FR" dirty="0" smtClean="0"/>
              <a:t>Répartir le trafic entre plusieurs points d’interconnexion</a:t>
            </a:r>
          </a:p>
          <a:p>
            <a:pPr lvl="1"/>
            <a:r>
              <a:rPr lang="fr-FR" dirty="0" smtClean="0"/>
              <a:t>4x1Gb à Manchester, 2x1Gb à London</a:t>
            </a:r>
          </a:p>
          <a:p>
            <a:pPr lvl="1"/>
            <a:r>
              <a:rPr lang="fr-FR" dirty="0" smtClean="0"/>
              <a:t>Mesurer le trafic par LTS (plusieurs centaines)</a:t>
            </a:r>
          </a:p>
          <a:p>
            <a:pPr lvl="1"/>
            <a:r>
              <a:rPr lang="fr-FR" dirty="0" smtClean="0"/>
              <a:t>Annoncer chaque /32 indépendamment.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" y="2970918"/>
            <a:ext cx="2231136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288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Protéger son réseau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05655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hlinkClick r:id="rId2"/>
              </a:rPr>
              <a:t>https://github.com/infowolfe/exabgp-edgerouter</a:t>
            </a: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Par </a:t>
            </a:r>
            <a:r>
              <a:rPr lang="fr-FR" dirty="0" err="1" smtClean="0"/>
              <a:t>infowolfe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Bloque automatiquement les listes « </a:t>
            </a:r>
            <a:r>
              <a:rPr lang="fr-FR" dirty="0" err="1" smtClean="0"/>
              <a:t>Spamhaus</a:t>
            </a:r>
            <a:r>
              <a:rPr lang="fr-FR" dirty="0" smtClean="0"/>
              <a:t> DROP/EDROP » et « 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err="1" smtClean="0"/>
              <a:t>Threats</a:t>
            </a:r>
            <a:r>
              <a:rPr lang="fr-FR" dirty="0" smtClean="0"/>
              <a:t> » </a:t>
            </a:r>
            <a:r>
              <a:rPr lang="fr-FR" dirty="0" err="1"/>
              <a:t>blocklists</a:t>
            </a:r>
            <a:r>
              <a:rPr lang="fr-FR" dirty="0"/>
              <a:t> </a:t>
            </a:r>
            <a:r>
              <a:rPr lang="fr-FR" dirty="0" smtClean="0"/>
              <a:t>avec les routeurs d’</a:t>
            </a:r>
            <a:r>
              <a:rPr lang="fr-FR" dirty="0" err="1" smtClean="0"/>
              <a:t>Ubiquiti</a:t>
            </a:r>
            <a:r>
              <a:rPr lang="fr-FR" dirty="0" smtClean="0"/>
              <a:t> (ou autres).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www.cymru.com/jtk/misc/utrs.html</a:t>
            </a: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par </a:t>
            </a:r>
            <a:r>
              <a:rPr lang="fr-FR" dirty="0" err="1" smtClean="0"/>
              <a:t>jtk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RTBH collaboratif entre acteurs du net</a:t>
            </a:r>
          </a:p>
        </p:txBody>
      </p:sp>
    </p:spTree>
    <p:extLst>
      <p:ext uri="{BB962C8B-B14F-4D97-AF65-F5344CB8AC3E}">
        <p14:creationId xmlns:p14="http://schemas.microsoft.com/office/powerpoint/2010/main" val="17158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446" y="-4587275"/>
            <a:ext cx="3448407" cy="5135143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9288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Protection DDOS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056559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hlinkClick r:id="rId3"/>
              </a:rPr>
              <a:t>https://github.com/FastVPSEestiOu/fastnetmon</a:t>
            </a: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   par Pavel </a:t>
            </a:r>
            <a:r>
              <a:rPr lang="fr-FR" dirty="0" err="1" smtClean="0"/>
              <a:t>Odintsov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Collection de </a:t>
            </a:r>
            <a:r>
              <a:rPr lang="fr-FR" dirty="0" err="1" smtClean="0"/>
              <a:t>flows</a:t>
            </a:r>
            <a:r>
              <a:rPr lang="fr-FR" dirty="0" smtClean="0"/>
              <a:t> ( SFLOW, NETFLOW, IPFIX, PCAP, PF_RING, … )</a:t>
            </a:r>
          </a:p>
          <a:p>
            <a:pPr marL="0" indent="0">
              <a:buNone/>
            </a:pPr>
            <a:r>
              <a:rPr lang="fr-FR" dirty="0" smtClean="0"/>
              <a:t>Détecte les anomalies</a:t>
            </a:r>
          </a:p>
          <a:p>
            <a:pPr marL="0" indent="0">
              <a:buNone/>
            </a:pPr>
            <a:r>
              <a:rPr lang="fr-FR" dirty="0" smtClean="0"/>
              <a:t>Injecte des routes IPv4/IPv6/</a:t>
            </a:r>
            <a:r>
              <a:rPr lang="fr-FR" dirty="0" err="1" smtClean="0"/>
              <a:t>FlowSpec</a:t>
            </a:r>
            <a:r>
              <a:rPr lang="fr-FR" dirty="0" smtClean="0"/>
              <a:t> avec </a:t>
            </a:r>
            <a:r>
              <a:rPr lang="fr-FR" dirty="0" err="1" smtClean="0"/>
              <a:t>ExaBGP</a:t>
            </a:r>
            <a:r>
              <a:rPr lang="fr-FR" dirty="0" smtClean="0"/>
              <a:t> (or </a:t>
            </a:r>
            <a:r>
              <a:rPr lang="fr-FR" dirty="0" err="1" smtClean="0"/>
              <a:t>GoBGP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Autres sources d’information</a:t>
            </a:r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4"/>
              </a:rPr>
              <a:t>https://www.nanog.org/sites/default/files/tuesday_general_ddos_ryburn_63.16.pdf</a:t>
            </a:r>
            <a:endParaRPr lang="fr-FR" dirty="0" smtClean="0"/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5"/>
              </a:rPr>
              <a:t>https://www.nanog.org/sites/default/files/tuesday_lt_kristoff_utrs.pdf</a:t>
            </a:r>
            <a:endParaRPr lang="fr-FR" dirty="0" smtClean="0"/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6"/>
              </a:rPr>
              <a:t>http://perso.nautile.fr/prez/fgabut-flowspec-frnog-final.pdf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3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44444E-6 L -0.21562 1.0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5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464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Haute disponibilité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022850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hlinkClick r:id="rId2"/>
              </a:rPr>
              <a:t>http://vincent.bernat.im/en/blog/2013-exabgp-highavailability.html</a:t>
            </a: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   par Vincent </a:t>
            </a:r>
            <a:r>
              <a:rPr lang="fr-FR" dirty="0" err="1" smtClean="0"/>
              <a:t>Bernat</a:t>
            </a:r>
            <a:r>
              <a:rPr lang="fr-FR" dirty="0" smtClean="0"/>
              <a:t> (534 LOC)</a:t>
            </a:r>
          </a:p>
          <a:p>
            <a:pPr marL="0" indent="0">
              <a:buNone/>
            </a:pPr>
            <a:r>
              <a:rPr lang="fr-FR" dirty="0" smtClean="0"/>
              <a:t># python -m </a:t>
            </a:r>
            <a:r>
              <a:rPr lang="fr-FR" dirty="0" err="1" smtClean="0"/>
              <a:t>exabgp</a:t>
            </a:r>
            <a:r>
              <a:rPr lang="fr-FR" dirty="0" smtClean="0"/>
              <a:t> </a:t>
            </a:r>
            <a:r>
              <a:rPr lang="fr-FR" dirty="0" err="1" smtClean="0"/>
              <a:t>healthcheck</a:t>
            </a:r>
            <a:r>
              <a:rPr lang="fr-FR" dirty="0" smtClean="0"/>
              <a:t> --help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Host HA services</a:t>
            </a:r>
          </a:p>
          <a:p>
            <a:pPr lvl="1"/>
            <a:r>
              <a:rPr lang="fr-FR" dirty="0" smtClean="0"/>
              <a:t>Annonce un IP de service (/32) par entrée DNS quand le service est fonctionnel</a:t>
            </a:r>
          </a:p>
          <a:p>
            <a:pPr lvl="1"/>
            <a:r>
              <a:rPr lang="fr-FR" dirty="0" smtClean="0"/>
              <a:t>MED pour la sélection active / passive (EBGP)</a:t>
            </a:r>
          </a:p>
          <a:p>
            <a:pPr lvl="1"/>
            <a:r>
              <a:rPr lang="fr-FR" dirty="0" smtClean="0"/>
              <a:t>Ou </a:t>
            </a:r>
            <a:r>
              <a:rPr lang="fr-FR" dirty="0" err="1" smtClean="0"/>
              <a:t>AnyCast</a:t>
            </a:r>
            <a:r>
              <a:rPr lang="fr-FR" dirty="0" smtClean="0"/>
              <a:t> vos DNS / NTP / HTTP</a:t>
            </a:r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3" invalidUrl="http://thomas.mangin.com/data/pdf/SYSADMIN 4 - Mangin - BGP for sysadmin.pdf"/>
              </a:rPr>
              <a:t>http</a:t>
            </a:r>
            <a:r>
              <a:rPr lang="fr-FR" dirty="0" smtClean="0">
                <a:hlinkClick r:id="rId4" invalidUrl="http://thomas.mangin.com/data/pdf/SYSADMIN 4 - Mangin - BGP for sysadmin.pdf"/>
              </a:rPr>
              <a:t>://</a:t>
            </a:r>
            <a:r>
              <a:rPr lang="fr-FR" dirty="0" smtClean="0">
                <a:hlinkClick r:id="rId5" invalidUrl="http://thomas.mangin.com/data/pdf/SYSADMIN 4 - Mangin - BGP for sysadmin.pdf"/>
              </a:rPr>
              <a:t>thomas.mangin.com/data/pdf/SYSADMIN 4 - Mangin - BGP for sysadmin.pdf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Solutions similaires</a:t>
            </a:r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6"/>
              </a:rPr>
              <a:t>https://github.com/pyke369/exabgp-helpers</a:t>
            </a:r>
            <a:endParaRPr lang="fr-FR" dirty="0" smtClean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4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464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Haute disponibilité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33661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hlinkClick r:id="rId2"/>
              </a:rPr>
              <a:t>http://bits.shutterstock.com/2014/05/22/stop-buying-load-balancers-and-start-controlling-your-traffic-flow-with-software/</a:t>
            </a: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par Allan </a:t>
            </a:r>
            <a:r>
              <a:rPr lang="fr-FR" dirty="0" err="1" smtClean="0"/>
              <a:t>Feid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Utilisez vos routeurs comme répartiteur de charge</a:t>
            </a:r>
          </a:p>
          <a:p>
            <a:pPr marL="0" indent="0">
              <a:buNone/>
            </a:pP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r>
              <a:rPr lang="fr-FR" dirty="0" smtClean="0"/>
              <a:t> par flow contrôlé par BGP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5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464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Auteur de ces diapositives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06307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 smtClean="0"/>
              <a:t>Expat</a:t>
            </a:r>
            <a:r>
              <a:rPr lang="fr-FR" sz="2400" dirty="0" smtClean="0"/>
              <a:t> vivant en Angleterre depuis 1999 (et même avant)</a:t>
            </a:r>
          </a:p>
          <a:p>
            <a:pPr marL="0" indent="0">
              <a:buNone/>
            </a:pPr>
            <a:endParaRPr lang="fr-FR" sz="2400" dirty="0" smtClean="0"/>
          </a:p>
          <a:p>
            <a:pPr marL="457200" lvl="1" indent="0">
              <a:buNone/>
            </a:pPr>
            <a:r>
              <a:rPr lang="fr-FR" sz="2500" dirty="0" smtClean="0"/>
              <a:t>« Hello</a:t>
            </a:r>
            <a:r>
              <a:rPr lang="fr-FR" sz="2500" dirty="0"/>
              <a:t>.</a:t>
            </a:r>
            <a:r>
              <a:rPr lang="fr-FR" sz="2500" dirty="0" smtClean="0"/>
              <a:t> » - « Are </a:t>
            </a:r>
            <a:r>
              <a:rPr lang="fr-FR" sz="2500" dirty="0" err="1" smtClean="0"/>
              <a:t>you</a:t>
            </a:r>
            <a:r>
              <a:rPr lang="fr-FR" sz="2500" dirty="0" smtClean="0"/>
              <a:t> french ?</a:t>
            </a:r>
            <a:r>
              <a:rPr lang="fr-FR" sz="2500" dirty="0"/>
              <a:t> »</a:t>
            </a:r>
            <a:endParaRPr lang="fr-FR" sz="2500" dirty="0" smtClean="0"/>
          </a:p>
          <a:p>
            <a:pPr marL="457200" lvl="1" indent="0">
              <a:buNone/>
            </a:pPr>
            <a:r>
              <a:rPr lang="fr-FR" sz="2500" dirty="0" smtClean="0"/>
              <a:t>« Merci. </a:t>
            </a:r>
            <a:r>
              <a:rPr lang="fr-FR" sz="2500" dirty="0"/>
              <a:t>» </a:t>
            </a:r>
            <a:r>
              <a:rPr lang="fr-FR" sz="2500" dirty="0" smtClean="0"/>
              <a:t>- « Votre français est très bon, monsieur ! »</a:t>
            </a:r>
          </a:p>
          <a:p>
            <a:endParaRPr lang="fr-FR" sz="2500" dirty="0" smtClean="0"/>
          </a:p>
          <a:p>
            <a:pPr marL="0" indent="0">
              <a:buNone/>
            </a:pPr>
            <a:r>
              <a:rPr lang="fr-FR" sz="2500" dirty="0" smtClean="0"/>
              <a:t>Second </a:t>
            </a:r>
            <a:r>
              <a:rPr lang="fr-FR" sz="2500" dirty="0" err="1" smtClean="0"/>
              <a:t>FRnOG</a:t>
            </a:r>
            <a:r>
              <a:rPr lang="fr-FR" sz="2500" dirty="0" smtClean="0"/>
              <a:t>, ou devrais-je dire deuxième ?</a:t>
            </a:r>
          </a:p>
          <a:p>
            <a:pPr marL="0" indent="0">
              <a:buNone/>
            </a:pPr>
            <a:endParaRPr lang="fr-FR" sz="2500" dirty="0" smtClean="0"/>
          </a:p>
          <a:p>
            <a:pPr marL="0" indent="0">
              <a:buNone/>
            </a:pPr>
            <a:r>
              <a:rPr lang="fr-FR" sz="2500" dirty="0" smtClean="0"/>
              <a:t>Directeur et co-fondateur d’</a:t>
            </a:r>
            <a:r>
              <a:rPr lang="fr-FR" sz="2500" dirty="0" err="1" smtClean="0"/>
              <a:t>Exa</a:t>
            </a:r>
            <a:r>
              <a:rPr lang="fr-FR" sz="2500" dirty="0" smtClean="0"/>
              <a:t> </a:t>
            </a:r>
            <a:r>
              <a:rPr lang="fr-FR" sz="2500" dirty="0"/>
              <a:t>Networks (FAI </a:t>
            </a:r>
            <a:r>
              <a:rPr lang="fr-FR" sz="2500" dirty="0" smtClean="0"/>
              <a:t>B2B et éducation)</a:t>
            </a:r>
          </a:p>
          <a:p>
            <a:pPr marL="0" indent="0">
              <a:buNone/>
            </a:pPr>
            <a:r>
              <a:rPr lang="fr-FR" sz="2500" dirty="0" smtClean="0"/>
              <a:t>Directeur à LINX (6 ans) et </a:t>
            </a:r>
            <a:r>
              <a:rPr lang="fr-FR" sz="2500" dirty="0" err="1" smtClean="0"/>
              <a:t>IXLeeds</a:t>
            </a:r>
            <a:r>
              <a:rPr lang="fr-FR" sz="2500" dirty="0" smtClean="0"/>
              <a:t> (depuis sa création en 2010)</a:t>
            </a:r>
            <a:endParaRPr lang="fr-FR" sz="2100" dirty="0" smtClean="0"/>
          </a:p>
          <a:p>
            <a:pPr marL="457200" lvl="1" indent="0">
              <a:buNone/>
            </a:pPr>
            <a:endParaRPr lang="fr-FR" sz="2100" dirty="0"/>
          </a:p>
          <a:p>
            <a:pPr marL="0" indent="0">
              <a:buNone/>
            </a:pPr>
            <a:r>
              <a:rPr lang="fr-FR" sz="2400" dirty="0"/>
              <a:t>Programmeur Python depuis le siècle </a:t>
            </a:r>
            <a:r>
              <a:rPr lang="fr-FR" sz="2400" dirty="0" smtClean="0"/>
              <a:t>dernier</a:t>
            </a:r>
          </a:p>
          <a:p>
            <a:pPr marL="0" indent="0">
              <a:buNone/>
            </a:pPr>
            <a:r>
              <a:rPr lang="fr-FR" sz="2400" dirty="0" err="1" smtClean="0"/>
              <a:t>Jitsuka</a:t>
            </a:r>
            <a:r>
              <a:rPr lang="fr-FR" sz="2400" dirty="0" smtClean="0"/>
              <a:t>, </a:t>
            </a:r>
            <a:r>
              <a:rPr lang="fr-FR" sz="2400" dirty="0" err="1" smtClean="0"/>
              <a:t>Aikidoka</a:t>
            </a:r>
            <a:r>
              <a:rPr lang="fr-FR" sz="2400" dirty="0" smtClean="0"/>
              <a:t>, </a:t>
            </a:r>
            <a:r>
              <a:rPr lang="is-IS" sz="2400" dirty="0" smtClean="0"/>
              <a:t>…</a:t>
            </a:r>
            <a:endParaRPr lang="fr-F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1906307"/>
            <a:ext cx="2387600" cy="263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7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844772"/>
            <a:ext cx="4057649" cy="1616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68" y="3142342"/>
            <a:ext cx="4057650" cy="1678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4481584"/>
            <a:ext cx="4057649" cy="160803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97248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Demain, ou un peu plus tard ..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1981200"/>
            <a:ext cx="11734800" cy="472692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Version 4.0 – cette année (promis peut-être)</a:t>
            </a:r>
          </a:p>
          <a:p>
            <a:pPr lvl="1"/>
            <a:r>
              <a:rPr lang="fr-FR" dirty="0"/>
              <a:t>Meilleur format de configuration</a:t>
            </a:r>
          </a:p>
          <a:p>
            <a:pPr lvl="1"/>
            <a:r>
              <a:rPr lang="fr-FR" dirty="0"/>
              <a:t>Un CLI .. (enfin </a:t>
            </a:r>
            <a:r>
              <a:rPr lang="fr-FR" dirty="0" smtClean="0"/>
              <a:t>!)</a:t>
            </a:r>
          </a:p>
          <a:p>
            <a:pPr lvl="1"/>
            <a:r>
              <a:rPr lang="fr-FR" dirty="0" err="1" smtClean="0"/>
              <a:t>Multi-processus</a:t>
            </a:r>
            <a:r>
              <a:rPr lang="fr-FR" dirty="0" smtClean="0"/>
              <a:t> pour décoder les paquets</a:t>
            </a:r>
          </a:p>
          <a:p>
            <a:pPr lvl="1"/>
            <a:r>
              <a:rPr lang="fr-FR" dirty="0"/>
              <a:t>Regardez les tickets </a:t>
            </a:r>
            <a:r>
              <a:rPr lang="fr-FR" dirty="0" smtClean="0"/>
              <a:t>GitHub </a:t>
            </a:r>
            <a:r>
              <a:rPr lang="fr-FR" dirty="0"/>
              <a:t>pour les promesses</a:t>
            </a:r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 l’aide serait la bienvenue</a:t>
            </a:r>
          </a:p>
          <a:p>
            <a:pPr marL="457200" lvl="1" indent="0">
              <a:buNone/>
            </a:pPr>
            <a:r>
              <a:rPr lang="fr-FR" dirty="0" smtClean="0"/>
              <a:t>Auteur de plus 95% du code</a:t>
            </a:r>
          </a:p>
          <a:p>
            <a:pPr marL="457200" lvl="1" indent="0">
              <a:buNone/>
            </a:pPr>
            <a:r>
              <a:rPr lang="fr-FR" dirty="0" smtClean="0"/>
              <a:t>J’aimerais baisser cette statistique </a:t>
            </a:r>
            <a:r>
              <a:rPr lang="fr-FR" dirty="0" smtClean="0">
                <a:sym typeface="Wingdings"/>
              </a:rPr>
              <a:t>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charset="2"/>
              <a:buChar char="v"/>
            </a:pPr>
            <a:r>
              <a:rPr lang="fr-FR" sz="2400" dirty="0" smtClean="0">
                <a:hlinkClick r:id="rId6"/>
              </a:rPr>
              <a:t>https</a:t>
            </a:r>
            <a:r>
              <a:rPr lang="fr-FR" sz="2400" dirty="0">
                <a:hlinkClick r:id="rId6"/>
              </a:rPr>
              <a:t>://</a:t>
            </a:r>
            <a:r>
              <a:rPr lang="fr-FR" sz="2400" dirty="0" smtClean="0">
                <a:hlinkClick r:id="rId6"/>
              </a:rPr>
              <a:t>github.com/Exa-Networks/exabgp/wiki/Other-OSS-BGP-implementations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0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816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Note </a:t>
            </a:r>
            <a:r>
              <a:rPr lang="is-IS" dirty="0" smtClean="0">
                <a:solidFill>
                  <a:schemeClr val="bg1"/>
                </a:solidFill>
              </a:rPr>
              <a:t>… A propos de ce CI 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29500" y="1925236"/>
            <a:ext cx="4610100" cy="4246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/>
              <a:t>50 </a:t>
            </a:r>
            <a:r>
              <a:rPr lang="fr-FR" b="1" smtClean="0"/>
              <a:t>cloneurs </a:t>
            </a:r>
            <a:r>
              <a:rPr lang="fr-FR" b="1" dirty="0" smtClean="0"/>
              <a:t>distincts / jour</a:t>
            </a:r>
          </a:p>
          <a:p>
            <a:pPr marL="0" indent="0">
              <a:buNone/>
            </a:pPr>
            <a:r>
              <a:rPr lang="fr-FR" b="1" dirty="0" smtClean="0"/>
              <a:t>3,000 clones total / jour</a:t>
            </a:r>
          </a:p>
          <a:p>
            <a:pPr marL="0" indent="0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 smtClean="0"/>
              <a:t>Où est le CI de fou ?</a:t>
            </a:r>
          </a:p>
          <a:p>
            <a:pPr marL="0" indent="0" algn="ctr">
              <a:buNone/>
            </a:pPr>
            <a:r>
              <a:rPr lang="fr-FR" b="1" dirty="0" smtClean="0"/>
              <a:t>2 clones / minutes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De 30 à 100 visiteurs / jour</a:t>
            </a:r>
          </a:p>
          <a:p>
            <a:pPr marL="0" indent="0">
              <a:buNone/>
            </a:pPr>
            <a:r>
              <a:rPr lang="fr-FR" b="1" dirty="0" smtClean="0"/>
              <a:t>De 30 à 700 pages / jour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5236"/>
            <a:ext cx="7085387" cy="42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816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Finalement: Quelques remerciements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1925236"/>
            <a:ext cx="11715750" cy="4246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/>
              <a:t>Thomas Morin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Pour le code EVPN</a:t>
            </a:r>
          </a:p>
          <a:p>
            <a:pPr lvl="1">
              <a:buFont typeface="Wingdings" charset="2"/>
              <a:buChar char="v"/>
            </a:pP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github.com/Orange-OpenSource/bagpipe-bgp</a:t>
            </a:r>
            <a:endParaRPr lang="fr-FR" dirty="0" smtClean="0"/>
          </a:p>
          <a:p>
            <a:pPr lvl="1">
              <a:buFont typeface="Wingdings" charset="2"/>
              <a:buChar char="v"/>
            </a:pPr>
            <a:endParaRPr lang="fr-FR" sz="1000" b="1" dirty="0"/>
          </a:p>
          <a:p>
            <a:pPr marL="0" indent="0">
              <a:buNone/>
            </a:pPr>
            <a:r>
              <a:rPr lang="fr-FR" b="1" dirty="0" smtClean="0"/>
              <a:t>Vincent </a:t>
            </a:r>
            <a:r>
              <a:rPr lang="fr-FR" b="1" dirty="0" err="1" smtClean="0"/>
              <a:t>Bernat</a:t>
            </a:r>
            <a:endParaRPr lang="fr-FR" b="1" dirty="0" smtClean="0"/>
          </a:p>
          <a:p>
            <a:pPr marL="457200" lvl="1" indent="0">
              <a:buNone/>
            </a:pPr>
            <a:r>
              <a:rPr lang="fr-FR" dirty="0" smtClean="0"/>
              <a:t>Pour la maintenance Debian</a:t>
            </a:r>
          </a:p>
          <a:p>
            <a:pPr marL="457200" lvl="1" indent="0">
              <a:buNone/>
            </a:pPr>
            <a:r>
              <a:rPr lang="fr-FR" dirty="0" smtClean="0"/>
              <a:t>Et l’addition de </a:t>
            </a:r>
            <a:r>
              <a:rPr lang="fr-FR" dirty="0" err="1" smtClean="0"/>
              <a:t>healthcheck</a:t>
            </a:r>
            <a:endParaRPr lang="fr-FR" dirty="0"/>
          </a:p>
          <a:p>
            <a:pPr marL="457200" lvl="1" indent="0">
              <a:buNone/>
            </a:pPr>
            <a:endParaRPr lang="fr-FR" sz="1000" b="1" dirty="0" smtClean="0"/>
          </a:p>
          <a:p>
            <a:pPr marL="0" indent="0">
              <a:buNone/>
            </a:pPr>
            <a:r>
              <a:rPr lang="fr-FR" b="1" dirty="0"/>
              <a:t>Pierre-Yves </a:t>
            </a:r>
            <a:r>
              <a:rPr lang="fr-FR" b="1" dirty="0" err="1" smtClean="0"/>
              <a:t>Kerembellec</a:t>
            </a:r>
            <a:endParaRPr lang="fr-FR" b="1" dirty="0"/>
          </a:p>
          <a:p>
            <a:pPr lvl="1">
              <a:buFont typeface="Wingdings" charset="2"/>
              <a:buChar char="v"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github.com/pyke369/exabgp-helpers</a:t>
            </a:r>
            <a:endParaRPr lang="fr-FR" dirty="0" smtClean="0"/>
          </a:p>
          <a:p>
            <a:pPr marL="0" indent="0" algn="r">
              <a:buNone/>
            </a:pPr>
            <a:r>
              <a:rPr lang="fr-FR" sz="2200" dirty="0" smtClean="0"/>
              <a:t>J’espère n’avoir oublié personne 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41249"/>
            <a:ext cx="2400300" cy="17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816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15801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32 slides plus tard, c’est fini !</a:t>
            </a:r>
          </a:p>
          <a:p>
            <a:pPr marL="457200" lvl="1" indent="0">
              <a:buNone/>
            </a:pPr>
            <a:r>
              <a:rPr lang="fr-FR" dirty="0" smtClean="0"/>
              <a:t>J’espère que vous êtes maintenant curieux</a:t>
            </a:r>
          </a:p>
          <a:p>
            <a:pPr marL="457200" lvl="1" indent="0">
              <a:buNone/>
            </a:pPr>
            <a:r>
              <a:rPr lang="fr-FR" dirty="0" smtClean="0"/>
              <a:t>Je reste pour le « </a:t>
            </a:r>
            <a:r>
              <a:rPr lang="fr-FR" dirty="0" err="1" smtClean="0"/>
              <a:t>glou</a:t>
            </a:r>
            <a:r>
              <a:rPr lang="fr-FR" dirty="0" smtClean="0"/>
              <a:t> », si vous avez des questions</a:t>
            </a:r>
          </a:p>
          <a:p>
            <a:pPr marL="457200" lvl="1" indent="0">
              <a:buNone/>
            </a:pPr>
            <a:r>
              <a:rPr lang="fr-FR" dirty="0" smtClean="0"/>
              <a:t>email: first @ last . </a:t>
            </a:r>
            <a:r>
              <a:rPr lang="fr-FR" dirty="0" err="1" smtClean="0"/>
              <a:t>com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>
                <a:hlinkClick r:id="rId2"/>
              </a:rPr>
              <a:t>http://thomas.mangin.com/data/pdf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github.com/Exa-Networks/exabgp/wiki/Related-articles</a:t>
            </a:r>
            <a:endParaRPr lang="fr-FR" dirty="0" smtClean="0"/>
          </a:p>
          <a:p>
            <a:pPr marL="457200" lvl="1" indent="0">
              <a:buNone/>
            </a:pPr>
            <a:endParaRPr lang="fr-FR" sz="1000" dirty="0" smtClean="0"/>
          </a:p>
          <a:p>
            <a:pPr marL="0" indent="0" algn="ctr">
              <a:buNone/>
            </a:pPr>
            <a:r>
              <a:rPr lang="fr-FR" b="1" dirty="0" smtClean="0"/>
              <a:t>Merci de votre attention</a:t>
            </a:r>
            <a:endParaRPr lang="fr-FR" b="1" dirty="0"/>
          </a:p>
          <a:p>
            <a:pPr marL="0" indent="0" algn="ctr">
              <a:buNone/>
            </a:pPr>
            <a:r>
              <a:rPr lang="fr-FR" b="1" dirty="0" smtClean="0"/>
              <a:t>Avez-vous vu notre proxy HTTP « </a:t>
            </a:r>
            <a:r>
              <a:rPr lang="fr-FR" b="1" dirty="0" err="1" smtClean="0"/>
              <a:t>exaproxy</a:t>
            </a:r>
            <a:r>
              <a:rPr lang="fr-FR" b="1" dirty="0" smtClean="0"/>
              <a:t> »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44" y="1644405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3023" y="10163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Table des matières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83023" y="191499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Présentation « rapide » de BGP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Présentation du logiciel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Questions ( Réponses optionnelles 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Profit ???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Présentation suivante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816091" y="5443537"/>
            <a:ext cx="516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charset="0"/>
                <a:ea typeface="Arial Narrow" charset="0"/>
                <a:cs typeface="Arial Narrow" charset="0"/>
              </a:rPr>
              <a:t>Proposition de CAPTCHA</a:t>
            </a:r>
            <a:endParaRPr lang="en-US" sz="28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91" y="1991191"/>
            <a:ext cx="5166359" cy="32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03" y="1906307"/>
            <a:ext cx="4836872" cy="4062973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9464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BGP en un slide (et une image)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06307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sz="2500" dirty="0" smtClean="0"/>
              <a:t>Echange d’information ( OPEN )</a:t>
            </a:r>
          </a:p>
          <a:p>
            <a:pPr marL="685800" lvl="2">
              <a:spcBef>
                <a:spcPts val="1000"/>
              </a:spcBef>
            </a:pPr>
            <a:r>
              <a:rPr lang="fr-FR" sz="2500" dirty="0" smtClean="0"/>
              <a:t>négociations de fonctionnalités</a:t>
            </a:r>
          </a:p>
          <a:p>
            <a:pPr marL="685800" lvl="2">
              <a:spcBef>
                <a:spcPts val="1000"/>
              </a:spcBef>
            </a:pPr>
            <a:r>
              <a:rPr lang="fr-FR" sz="2500" dirty="0" smtClean="0"/>
              <a:t>Pas négocié, pas de chocolat</a:t>
            </a:r>
          </a:p>
          <a:p>
            <a:pPr marL="0" indent="0">
              <a:buNone/>
            </a:pPr>
            <a:r>
              <a:rPr lang="fr-FR" sz="2500" dirty="0" smtClean="0"/>
              <a:t>Echange d’un paquet de survie ( KEEPALIVE )</a:t>
            </a:r>
          </a:p>
          <a:p>
            <a:pPr lvl="1"/>
            <a:r>
              <a:rPr lang="fr-FR" sz="2500" dirty="0" smtClean="0"/>
              <a:t>Intervalle d’échange issue des paquets OPEN</a:t>
            </a:r>
          </a:p>
          <a:p>
            <a:pPr marL="0" indent="0">
              <a:buNone/>
            </a:pPr>
            <a:r>
              <a:rPr lang="fr-FR" sz="2500" dirty="0" smtClean="0"/>
              <a:t>Echange de ’routes’ ( UPDATE )</a:t>
            </a:r>
          </a:p>
          <a:p>
            <a:pPr lvl="1"/>
            <a:r>
              <a:rPr lang="fr-FR" sz="2500" dirty="0" smtClean="0"/>
              <a:t>Caractéristiques (</a:t>
            </a:r>
            <a:r>
              <a:rPr lang="fr-FR" sz="2500" dirty="0" err="1" smtClean="0"/>
              <a:t>attributes</a:t>
            </a:r>
            <a:r>
              <a:rPr lang="fr-FR" sz="2500" dirty="0" smtClean="0"/>
              <a:t> –&gt; extensible)</a:t>
            </a:r>
          </a:p>
          <a:p>
            <a:pPr lvl="1"/>
            <a:r>
              <a:rPr lang="fr-FR" sz="2500" dirty="0" smtClean="0"/>
              <a:t>‘Best </a:t>
            </a:r>
            <a:r>
              <a:rPr lang="fr-FR" sz="2500" dirty="0" err="1" smtClean="0"/>
              <a:t>path</a:t>
            </a:r>
            <a:r>
              <a:rPr lang="fr-FR" sz="2500" dirty="0" smtClean="0"/>
              <a:t> </a:t>
            </a:r>
            <a:r>
              <a:rPr lang="fr-FR" sz="2500" dirty="0" err="1" smtClean="0"/>
              <a:t>selection</a:t>
            </a:r>
            <a:r>
              <a:rPr lang="fr-FR" sz="2500" dirty="0" smtClean="0"/>
              <a:t>’</a:t>
            </a:r>
          </a:p>
          <a:p>
            <a:pPr marL="0" indent="0">
              <a:buNone/>
            </a:pPr>
            <a:r>
              <a:rPr lang="fr-FR" sz="2500" dirty="0" smtClean="0"/>
              <a:t>Un paquet d’erreur ( NOTIFICATION )</a:t>
            </a:r>
          </a:p>
        </p:txBody>
      </p:sp>
    </p:spTree>
    <p:extLst>
      <p:ext uri="{BB962C8B-B14F-4D97-AF65-F5344CB8AC3E}">
        <p14:creationId xmlns:p14="http://schemas.microsoft.com/office/powerpoint/2010/main" val="5735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/>
          <a:stretch/>
        </p:blipFill>
        <p:spPr>
          <a:xfrm>
            <a:off x="9292492" y="3484657"/>
            <a:ext cx="2899508" cy="248417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Pourquoi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sz="3500" dirty="0" smtClean="0"/>
              <a:t>« To scratch an </a:t>
            </a:r>
            <a:r>
              <a:rPr lang="fr-FR" sz="3500" dirty="0" err="1" smtClean="0"/>
              <a:t>itch</a:t>
            </a:r>
            <a:r>
              <a:rPr lang="fr-FR" sz="3500" dirty="0" smtClean="0"/>
              <a:t> »</a:t>
            </a:r>
          </a:p>
          <a:p>
            <a:pPr marL="685800" lvl="2">
              <a:spcBef>
                <a:spcPts val="1000"/>
              </a:spcBef>
            </a:pPr>
            <a:r>
              <a:rPr lang="fr-FR" sz="3100" dirty="0" smtClean="0"/>
              <a:t>Première publication en Septembre 2009</a:t>
            </a:r>
          </a:p>
          <a:p>
            <a:pPr marL="685800" lvl="2">
              <a:spcBef>
                <a:spcPts val="1000"/>
              </a:spcBef>
            </a:pPr>
            <a:r>
              <a:rPr lang="fr-FR" sz="3100" dirty="0" smtClean="0"/>
              <a:t>Serveur SVN, puis Google Code et enfin </a:t>
            </a:r>
            <a:r>
              <a:rPr lang="fr-FR" sz="3100" dirty="0" err="1" smtClean="0"/>
              <a:t>GitHub</a:t>
            </a:r>
            <a:endParaRPr lang="fr-FR" sz="3100" dirty="0" smtClean="0">
              <a:ea typeface="Lucida Sans" charset="0"/>
              <a:cs typeface="Lucida Sans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fr-FR" sz="3200" dirty="0" smtClean="0">
              <a:ea typeface="Lucida Sans" charset="0"/>
              <a:cs typeface="Lucida Sans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>
                <a:ea typeface="Lucida Sans" charset="0"/>
                <a:cs typeface="Lucida Sans" charset="0"/>
              </a:rPr>
              <a:t># </a:t>
            </a:r>
            <a:r>
              <a:rPr lang="fr-FR" sz="3200" dirty="0" err="1" smtClean="0">
                <a:ea typeface="Lucida Sans" charset="0"/>
                <a:cs typeface="Lucida Sans" charset="0"/>
              </a:rPr>
              <a:t>find</a:t>
            </a:r>
            <a:r>
              <a:rPr lang="fr-FR" sz="3200" dirty="0" smtClean="0">
                <a:ea typeface="Lucida Sans" charset="0"/>
                <a:cs typeface="Lucida Sans" charset="0"/>
              </a:rPr>
              <a:t> lib -</a:t>
            </a:r>
            <a:r>
              <a:rPr lang="fr-FR" sz="3200" dirty="0" err="1" smtClean="0">
                <a:ea typeface="Lucida Sans" charset="0"/>
                <a:cs typeface="Lucida Sans" charset="0"/>
              </a:rPr>
              <a:t>name</a:t>
            </a:r>
            <a:r>
              <a:rPr lang="fr-FR" sz="3200" dirty="0" smtClean="0">
                <a:ea typeface="Lucida Sans" charset="0"/>
                <a:cs typeface="Lucida Sans" charset="0"/>
              </a:rPr>
              <a:t> "*</a:t>
            </a:r>
            <a:r>
              <a:rPr lang="fr-FR" sz="3200" dirty="0" err="1" smtClean="0">
                <a:ea typeface="Lucida Sans" charset="0"/>
                <a:cs typeface="Lucida Sans" charset="0"/>
              </a:rPr>
              <a:t>py</a:t>
            </a:r>
            <a:r>
              <a:rPr lang="fr-FR" sz="3200" dirty="0" smtClean="0">
                <a:ea typeface="Lucida Sans" charset="0"/>
                <a:cs typeface="Lucida Sans" charset="0"/>
              </a:rPr>
              <a:t>" | </a:t>
            </a:r>
            <a:r>
              <a:rPr lang="fr-FR" sz="3200" dirty="0" err="1" smtClean="0">
                <a:ea typeface="Lucida Sans" charset="0"/>
                <a:cs typeface="Lucida Sans" charset="0"/>
              </a:rPr>
              <a:t>xargs</a:t>
            </a:r>
            <a:r>
              <a:rPr lang="fr-FR" sz="3200" dirty="0" smtClean="0">
                <a:ea typeface="Lucida Sans" charset="0"/>
                <a:cs typeface="Lucida Sans" charset="0"/>
              </a:rPr>
              <a:t> cat | </a:t>
            </a:r>
            <a:r>
              <a:rPr lang="fr-FR" sz="3200" dirty="0" err="1" smtClean="0">
                <a:ea typeface="Lucida Sans" charset="0"/>
                <a:cs typeface="Lucida Sans" charset="0"/>
              </a:rPr>
              <a:t>egrep</a:t>
            </a:r>
            <a:r>
              <a:rPr lang="fr-FR" sz="3200" dirty="0" smtClean="0">
                <a:ea typeface="Lucida Sans" charset="0"/>
                <a:cs typeface="Lucida Sans" charset="0"/>
              </a:rPr>
              <a:t> -v "(^$|^\s*#.*)" | </a:t>
            </a:r>
            <a:r>
              <a:rPr lang="fr-FR" sz="3200" dirty="0" err="1" smtClean="0">
                <a:ea typeface="Lucida Sans" charset="0"/>
                <a:cs typeface="Lucida Sans" charset="0"/>
              </a:rPr>
              <a:t>wc</a:t>
            </a:r>
            <a:r>
              <a:rPr lang="fr-FR" sz="3200" dirty="0" smtClean="0">
                <a:ea typeface="Lucida Sans" charset="0"/>
                <a:cs typeface="Lucida Sans" charset="0"/>
              </a:rPr>
              <a:t> -l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>
                <a:ea typeface="Lucida Sans" charset="0"/>
                <a:cs typeface="Lucida Sans" charset="0"/>
              </a:rPr>
              <a:t>First commit:       1,117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>
                <a:ea typeface="Lucida Sans" charset="0"/>
                <a:cs typeface="Lucida Sans" charset="0"/>
              </a:rPr>
              <a:t>Master:	     25,925   (commentaires 2461, lignes vides 5760)</a:t>
            </a:r>
          </a:p>
          <a:p>
            <a:pPr marL="228600" lvl="1">
              <a:spcBef>
                <a:spcPts val="1000"/>
              </a:spcBef>
            </a:pPr>
            <a:endParaRPr lang="fr-FR" sz="32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/>
              <a:t>En python pour s’intégrer dans la « </a:t>
            </a:r>
            <a:r>
              <a:rPr lang="fr-FR" sz="3200" dirty="0" err="1" smtClean="0"/>
              <a:t>stack</a:t>
            </a:r>
            <a:r>
              <a:rPr lang="fr-FR" sz="3200" dirty="0" smtClean="0"/>
              <a:t> » d’</a:t>
            </a:r>
            <a:r>
              <a:rPr lang="fr-FR" sz="3200" dirty="0" err="1" smtClean="0"/>
              <a:t>Exa</a:t>
            </a:r>
            <a:r>
              <a:rPr lang="fr-FR" sz="3200" dirty="0" smtClean="0"/>
              <a:t> Networks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2800" dirty="0" smtClean="0"/>
              <a:t>   (Go n’existait pas, ceci dit </a:t>
            </a:r>
            <a:r>
              <a:rPr lang="fr-FR" sz="2800" dirty="0" err="1" smtClean="0"/>
              <a:t>Twitch</a:t>
            </a:r>
            <a:r>
              <a:rPr lang="fr-FR" sz="2800" dirty="0" smtClean="0"/>
              <a:t> et </a:t>
            </a:r>
            <a:r>
              <a:rPr lang="fr-FR" sz="2800" dirty="0" err="1" smtClean="0"/>
              <a:t>FranceIX</a:t>
            </a:r>
            <a:r>
              <a:rPr lang="fr-FR" sz="2800" dirty="0" smtClean="0"/>
              <a:t> non plus)</a:t>
            </a:r>
          </a:p>
          <a:p>
            <a:pPr marL="228600" lvl="1">
              <a:spcBef>
                <a:spcPts val="1000"/>
              </a:spcBef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15420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34" y="1988068"/>
            <a:ext cx="3661166" cy="160162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Au fil du temps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/>
              <a:t>Pas forcement </a:t>
            </a:r>
            <a:r>
              <a:rPr lang="fr-FR" sz="3200" dirty="0"/>
              <a:t>exactement </a:t>
            </a:r>
            <a:r>
              <a:rPr lang="fr-FR" sz="3200" dirty="0" smtClean="0"/>
              <a:t>dans cet ordre</a:t>
            </a:r>
          </a:p>
          <a:p>
            <a:pPr marL="685800" lvl="2">
              <a:spcBef>
                <a:spcPts val="1000"/>
              </a:spcBef>
            </a:pPr>
            <a:r>
              <a:rPr lang="fr-FR" sz="2800" dirty="0" err="1"/>
              <a:t>Graceful</a:t>
            </a:r>
            <a:r>
              <a:rPr lang="fr-FR" sz="2800" dirty="0"/>
              <a:t> Restart pour éviter « route </a:t>
            </a:r>
            <a:r>
              <a:rPr lang="fr-FR" sz="2800" dirty="0" err="1"/>
              <a:t>flapping</a:t>
            </a:r>
            <a:r>
              <a:rPr lang="fr-FR" sz="2800" dirty="0"/>
              <a:t> »</a:t>
            </a:r>
          </a:p>
          <a:p>
            <a:pPr marL="685800" lvl="2">
              <a:spcBef>
                <a:spcPts val="1000"/>
              </a:spcBef>
            </a:pPr>
            <a:r>
              <a:rPr lang="fr-FR" sz="2800" dirty="0" smtClean="0"/>
              <a:t>Ajout du support « </a:t>
            </a:r>
            <a:r>
              <a:rPr lang="fr-FR" sz="2800" dirty="0" err="1" smtClean="0"/>
              <a:t>multiprotocol</a:t>
            </a:r>
            <a:r>
              <a:rPr lang="fr-FR" sz="2800" dirty="0" smtClean="0"/>
              <a:t> » (pour IPv6) </a:t>
            </a:r>
          </a:p>
          <a:p>
            <a:pPr marL="685800" lvl="2">
              <a:spcBef>
                <a:spcPts val="1000"/>
              </a:spcBef>
            </a:pPr>
            <a:r>
              <a:rPr lang="fr-FR" sz="2800" dirty="0" smtClean="0"/>
              <a:t>Ajout de </a:t>
            </a:r>
            <a:r>
              <a:rPr lang="fr-FR" sz="2800" dirty="0" err="1" smtClean="0"/>
              <a:t>FlowSpec</a:t>
            </a:r>
            <a:endParaRPr lang="fr-FR" sz="2800" dirty="0" smtClean="0"/>
          </a:p>
          <a:p>
            <a:pPr marL="685800" lvl="2">
              <a:spcBef>
                <a:spcPts val="1000"/>
              </a:spcBef>
            </a:pPr>
            <a:r>
              <a:rPr lang="fr-FR" sz="2800" dirty="0" smtClean="0"/>
              <a:t>Ajout du contrôle par processus externe</a:t>
            </a:r>
          </a:p>
          <a:p>
            <a:pPr marL="685800" lvl="2">
              <a:spcBef>
                <a:spcPts val="1000"/>
              </a:spcBef>
            </a:pPr>
            <a:r>
              <a:rPr lang="fr-FR" sz="2800" dirty="0" smtClean="0"/>
              <a:t>Décode les paquets reçus</a:t>
            </a:r>
          </a:p>
          <a:p>
            <a:pPr marL="685800" lvl="2">
              <a:spcBef>
                <a:spcPts val="1000"/>
              </a:spcBef>
            </a:pPr>
            <a:r>
              <a:rPr lang="is-IS" sz="2800" dirty="0" smtClean="0"/>
              <a:t>Acceptation des connexions entrantes</a:t>
            </a:r>
          </a:p>
          <a:p>
            <a:pPr marL="685800" lvl="2">
              <a:spcBef>
                <a:spcPts val="1000"/>
              </a:spcBef>
            </a:pPr>
            <a:r>
              <a:rPr lang="is-IS" sz="2800" dirty="0" smtClean="0"/>
              <a:t>… plus de 20 RFC (que je n’utilise pas)</a:t>
            </a:r>
            <a:br>
              <a:rPr lang="is-IS" sz="2800" dirty="0" smtClean="0"/>
            </a:br>
            <a:r>
              <a:rPr lang="is-IS" sz="2800" dirty="0" smtClean="0"/>
              <a:t>et quelques drafts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34" y="4209436"/>
            <a:ext cx="3661166" cy="15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31" y="2364101"/>
            <a:ext cx="3583569" cy="356044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ExaBGP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l’Apache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BGP?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/>
              <a:t>Serveur web – application – base de données</a:t>
            </a:r>
          </a:p>
          <a:p>
            <a:pPr lvl="1"/>
            <a:r>
              <a:rPr lang="fr-FR" dirty="0" smtClean="0"/>
              <a:t>Connu sous le petit nom de “LAMP </a:t>
            </a:r>
            <a:r>
              <a:rPr lang="fr-FR" dirty="0" err="1" smtClean="0"/>
              <a:t>stack</a:t>
            </a:r>
            <a:r>
              <a:rPr lang="fr-FR" dirty="0" smtClean="0"/>
              <a:t>”</a:t>
            </a:r>
          </a:p>
          <a:p>
            <a:pPr lvl="1"/>
            <a:r>
              <a:rPr lang="fr-FR" dirty="0" smtClean="0"/>
              <a:t>FreeBSD, NGINX</a:t>
            </a:r>
            <a:r>
              <a:rPr lang="fr-FR" smtClean="0"/>
              <a:t>, </a:t>
            </a:r>
            <a:r>
              <a:rPr lang="fr-FR" smtClean="0"/>
              <a:t>PostgreSQL</a:t>
            </a:r>
            <a:r>
              <a:rPr lang="fr-FR" dirty="0" smtClean="0"/>
              <a:t>, Python ..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HTTP est simple d’utilisation</a:t>
            </a:r>
          </a:p>
          <a:p>
            <a:pPr marL="0" indent="0">
              <a:buNone/>
            </a:pPr>
            <a:r>
              <a:rPr lang="fr-FR" dirty="0" smtClean="0"/>
              <a:t>      </a:t>
            </a:r>
            <a:r>
              <a:rPr lang="fr-FR" sz="2400" dirty="0" err="1" smtClean="0"/>
              <a:t>newbie@home</a:t>
            </a:r>
            <a:r>
              <a:rPr lang="fr-FR" sz="2400" dirty="0" smtClean="0"/>
              <a:t>&gt; cd ~/.</a:t>
            </a:r>
            <a:r>
              <a:rPr lang="fr-FR" sz="2400" dirty="0" err="1" smtClean="0"/>
              <a:t>ssh</a:t>
            </a:r>
            <a:r>
              <a:rPr lang="fr-FR" sz="2400" dirty="0" smtClean="0"/>
              <a:t>; python -m </a:t>
            </a:r>
            <a:r>
              <a:rPr lang="fr-FR" sz="2400" dirty="0" err="1" smtClean="0"/>
              <a:t>SimpleHTTPServer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      </a:t>
            </a:r>
            <a:r>
              <a:rPr lang="fr-FR" sz="2400" dirty="0" err="1" smtClean="0"/>
              <a:t>Serving</a:t>
            </a:r>
            <a:r>
              <a:rPr lang="fr-FR" sz="2400" dirty="0" smtClean="0"/>
              <a:t> HTTP on 0.0.0.0 port 8000 …</a:t>
            </a:r>
          </a:p>
          <a:p>
            <a:endParaRPr lang="fr-FR" dirty="0" smtClean="0"/>
          </a:p>
          <a:p>
            <a:r>
              <a:rPr lang="fr-FR" dirty="0" smtClean="0"/>
              <a:t>BGP n’est pas plus compliqué que HTTP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9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199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</a:rPr>
              <a:t>ExaBGP</a:t>
            </a:r>
            <a:r>
              <a:rPr lang="fr-FR" dirty="0" smtClean="0">
                <a:solidFill>
                  <a:schemeClr val="bg1"/>
                </a:solidFill>
              </a:rPr>
              <a:t>, vue de haut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8068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sz="3200" dirty="0" smtClean="0"/>
              <a:t>Un démon BGP</a:t>
            </a:r>
          </a:p>
          <a:p>
            <a:pPr marL="685800" lvl="2">
              <a:spcBef>
                <a:spcPts val="1000"/>
              </a:spcBef>
            </a:pPr>
            <a:r>
              <a:rPr lang="fr-FR" sz="2800" dirty="0" smtClean="0"/>
              <a:t>Qui lit un fichier de configuration</a:t>
            </a:r>
          </a:p>
          <a:p>
            <a:pPr marL="685800" lvl="2">
              <a:spcBef>
                <a:spcPts val="1000"/>
              </a:spcBef>
            </a:pPr>
            <a:r>
              <a:rPr lang="fr-FR" sz="2800" dirty="0" smtClean="0"/>
              <a:t>Qui lui indique où est un processus de contrôle</a:t>
            </a:r>
          </a:p>
          <a:p>
            <a:pPr marL="1143000" lvl="3">
              <a:spcBef>
                <a:spcPts val="1000"/>
              </a:spcBef>
            </a:pPr>
            <a:r>
              <a:rPr lang="fr-FR" sz="2800" dirty="0" smtClean="0"/>
              <a:t>Exécuté par </a:t>
            </a:r>
            <a:r>
              <a:rPr lang="fr-FR" sz="2800" dirty="0" err="1" smtClean="0"/>
              <a:t>ExaBGP</a:t>
            </a:r>
            <a:r>
              <a:rPr lang="fr-FR" sz="2800" dirty="0" smtClean="0"/>
              <a:t>, redémarré en cas de faute</a:t>
            </a:r>
          </a:p>
          <a:p>
            <a:pPr marL="1143000" lvl="3">
              <a:spcBef>
                <a:spcPts val="1000"/>
              </a:spcBef>
            </a:pPr>
            <a:r>
              <a:rPr lang="fr-FR" sz="2800" dirty="0" smtClean="0"/>
              <a:t>Un </a:t>
            </a:r>
            <a:r>
              <a:rPr lang="fr-FR" sz="2800" dirty="0"/>
              <a:t>« CGI » qui ne </a:t>
            </a:r>
            <a:r>
              <a:rPr lang="fr-FR" sz="2800" dirty="0" smtClean="0"/>
              <a:t>s’arrête jamais</a:t>
            </a:r>
            <a:endParaRPr lang="fr-FR" sz="2600" dirty="0" smtClean="0"/>
          </a:p>
          <a:p>
            <a:pPr marL="1600200" lvl="4">
              <a:spcBef>
                <a:spcPts val="1000"/>
              </a:spcBef>
            </a:pPr>
            <a:r>
              <a:rPr lang="fr-FR" sz="2600" dirty="0" smtClean="0"/>
              <a:t>Communique avec </a:t>
            </a:r>
            <a:r>
              <a:rPr lang="fr-FR" sz="2600" dirty="0" err="1" smtClean="0"/>
              <a:t>ExaBGP</a:t>
            </a:r>
            <a:endParaRPr lang="fr-FR" sz="2600" dirty="0"/>
          </a:p>
          <a:p>
            <a:pPr marL="1600200" lvl="4">
              <a:spcBef>
                <a:spcPts val="1000"/>
              </a:spcBef>
            </a:pPr>
            <a:r>
              <a:rPr lang="fr-FR" sz="2600" dirty="0" smtClean="0"/>
              <a:t>Annonce ou reçoit de routes</a:t>
            </a:r>
          </a:p>
          <a:p>
            <a:pPr marL="685800" lvl="2">
              <a:spcBef>
                <a:spcPts val="1000"/>
              </a:spcBef>
            </a:pPr>
            <a:r>
              <a:rPr lang="fr-FR" sz="2800" dirty="0" smtClean="0"/>
              <a:t>Répond a plusieurs signaux (SIGUSR1, </a:t>
            </a:r>
            <a:r>
              <a:rPr lang="is-IS" sz="2800" dirty="0" smtClean="0"/>
              <a:t>…)</a:t>
            </a:r>
          </a:p>
          <a:p>
            <a:pPr marL="685800" lvl="2">
              <a:spcBef>
                <a:spcPts val="1000"/>
              </a:spcBef>
            </a:pPr>
            <a:r>
              <a:rPr lang="is-IS" sz="2800" dirty="0" smtClean="0"/>
              <a:t>Maintient une  “ADJ-RIB-OUT”</a:t>
            </a:r>
          </a:p>
          <a:p>
            <a:pPr marL="1143000" lvl="3">
              <a:spcBef>
                <a:spcPts val="1000"/>
              </a:spcBef>
            </a:pPr>
            <a:r>
              <a:rPr lang="en-US" sz="2600" dirty="0" smtClean="0"/>
              <a:t>Pour r</a:t>
            </a:r>
            <a:r>
              <a:rPr lang="is-IS" sz="2600" dirty="0" smtClean="0"/>
              <a:t>e-envoyer les routes après deconnexion des peers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is-IS" sz="2600" dirty="0" smtClean="0"/>
              <a:t>    (soumis à conditions)</a:t>
            </a:r>
            <a:endParaRPr lang="fr-FR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18" y="1988068"/>
            <a:ext cx="3345932" cy="33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994</Words>
  <Application>Microsoft Macintosh PowerPoint</Application>
  <PresentationFormat>Widescreen</PresentationFormat>
  <Paragraphs>343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Lucida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d'ExaBGP</dc:title>
  <dc:subject>BGP / ExaBGP</dc:subject>
  <dc:creator>Thomas Mangin</dc:creator>
  <cp:keywords/>
  <dc:description/>
  <cp:lastModifiedBy>Microsoft Office User</cp:lastModifiedBy>
  <cp:revision>779</cp:revision>
  <cp:lastPrinted>2016-04-15T10:18:46Z</cp:lastPrinted>
  <dcterms:created xsi:type="dcterms:W3CDTF">2015-10-05T15:12:52Z</dcterms:created>
  <dcterms:modified xsi:type="dcterms:W3CDTF">2016-04-20T09:04:31Z</dcterms:modified>
  <cp:category/>
</cp:coreProperties>
</file>